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Norwester" charset="1" panose="00000506000000000000"/>
      <p:regular r:id="rId8"/>
    </p:embeddedFont>
    <p:embeddedFont>
      <p:font typeface="Aileron Regular" charset="1" panose="00000500000000000000"/>
      <p:regular r:id="rId9"/>
    </p:embeddedFont>
    <p:embeddedFont>
      <p:font typeface="Aileron Regular Bold" charset="1" panose="00000800000000000000"/>
      <p:regular r:id="rId10"/>
    </p:embeddedFont>
    <p:embeddedFont>
      <p:font typeface="Aileron Regular Italics" charset="1" panose="00000500000000000000"/>
      <p:regular r:id="rId11"/>
    </p:embeddedFont>
    <p:embeddedFont>
      <p:font typeface="Aileron Regular Bold Italics" charset="1" panose="00000800000000000000"/>
      <p:regular r:id="rId12"/>
    </p:embeddedFont>
    <p:embeddedFont>
      <p:font typeface="Arimo" charset="1" panose="020B0604020202020204"/>
      <p:regular r:id="rId13"/>
    </p:embeddedFont>
    <p:embeddedFont>
      <p:font typeface="Arimo Bold" charset="1" panose="020B0704020202020204"/>
      <p:regular r:id="rId14"/>
    </p:embeddedFont>
    <p:embeddedFont>
      <p:font typeface="Arimo Italics" charset="1" panose="020B0604020202090204"/>
      <p:regular r:id="rId15"/>
    </p:embeddedFont>
    <p:embeddedFont>
      <p:font typeface="Arimo Bold Italics" charset="1" panose="020B0704020202090204"/>
      <p:regular r:id="rId16"/>
    </p:embeddedFont>
    <p:embeddedFont>
      <p:font typeface="Montserrat Light" charset="1" panose="00000400000000000000"/>
      <p:regular r:id="rId17"/>
    </p:embeddedFont>
    <p:embeddedFont>
      <p:font typeface="Montserrat Light Bold" charset="1" panose="00000800000000000000"/>
      <p:regular r:id="rId18"/>
    </p:embeddedFont>
    <p:embeddedFont>
      <p:font typeface="Montserrat Light Italics" charset="1" panose="00000400000000000000"/>
      <p:regular r:id="rId19"/>
    </p:embeddedFont>
    <p:embeddedFont>
      <p:font typeface="Montserrat Light Bold Italics" charset="1" panose="00000800000000000000"/>
      <p:regular r:id="rId20"/>
    </p:embeddedFont>
    <p:embeddedFont>
      <p:font typeface="Aileron Heavy" charset="1" panose="00000A00000000000000"/>
      <p:regular r:id="rId21"/>
    </p:embeddedFont>
    <p:embeddedFont>
      <p:font typeface="Aileron Heavy Bold" charset="1" panose="00000A00000000000000"/>
      <p:regular r:id="rId22"/>
    </p:embeddedFont>
    <p:embeddedFont>
      <p:font typeface="Aileron Heavy Italics" charset="1" panose="00000A00000000000000"/>
      <p:regular r:id="rId23"/>
    </p:embeddedFont>
    <p:embeddedFont>
      <p:font typeface="Aileron Heavy Bold Italics" charset="1" panose="00000A00000000000000"/>
      <p:regular r:id="rId24"/>
    </p:embeddedFont>
    <p:embeddedFont>
      <p:font typeface="Majesty" charset="1" panose="000000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slides/slide1.xml" Type="http://schemas.openxmlformats.org/officeDocument/2006/relationships/slide"/><Relationship Id="rId27" Target="slides/slide2.xml" Type="http://schemas.openxmlformats.org/officeDocument/2006/relationships/slide"/><Relationship Id="rId28" Target="slides/slide3.xml" Type="http://schemas.openxmlformats.org/officeDocument/2006/relationships/slide"/><Relationship Id="rId29" Target="slides/slide4.xml" Type="http://schemas.openxmlformats.org/officeDocument/2006/relationships/slide"/><Relationship Id="rId3" Target="viewProps.xml" Type="http://schemas.openxmlformats.org/officeDocument/2006/relationships/viewProps"/><Relationship Id="rId30" Target="slides/slide5.xml" Type="http://schemas.openxmlformats.org/officeDocument/2006/relationships/slide"/><Relationship Id="rId31" Target="slides/slide6.xml" Type="http://schemas.openxmlformats.org/officeDocument/2006/relationships/slide"/><Relationship Id="rId32" Target="slides/slide7.xml" Type="http://schemas.openxmlformats.org/officeDocument/2006/relationships/slide"/><Relationship Id="rId33" Target="slides/slide8.xml" Type="http://schemas.openxmlformats.org/officeDocument/2006/relationships/slide"/><Relationship Id="rId34" Target="slides/slide9.xml" Type="http://schemas.openxmlformats.org/officeDocument/2006/relationships/slide"/><Relationship Id="rId35" Target="slides/slide10.xml" Type="http://schemas.openxmlformats.org/officeDocument/2006/relationships/slide"/><Relationship Id="rId36" Target="slides/slide11.xml" Type="http://schemas.openxmlformats.org/officeDocument/2006/relationships/slide"/><Relationship Id="rId37" Target="slides/slide12.xml" Type="http://schemas.openxmlformats.org/officeDocument/2006/relationships/slide"/><Relationship Id="rId38" Target="slides/slide13.xml" Type="http://schemas.openxmlformats.org/officeDocument/2006/relationships/slide"/><Relationship Id="rId39" Target="slides/slide14.xml" Type="http://schemas.openxmlformats.org/officeDocument/2006/relationships/slide"/><Relationship Id="rId4" Target="theme/theme1.xml" Type="http://schemas.openxmlformats.org/officeDocument/2006/relationships/theme"/><Relationship Id="rId40" Target="slides/slide15.xml" Type="http://schemas.openxmlformats.org/officeDocument/2006/relationships/slide"/><Relationship Id="rId41" Target="slides/slide16.xml" Type="http://schemas.openxmlformats.org/officeDocument/2006/relationships/slide"/><Relationship Id="rId42" Target="slides/slide17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png" Type="http://schemas.openxmlformats.org/officeDocument/2006/relationships/image"/><Relationship Id="rId4" Target="../media/image8.svg" Type="http://schemas.openxmlformats.org/officeDocument/2006/relationships/image"/><Relationship Id="rId5" Target="../media/image21.jpeg" Type="http://schemas.openxmlformats.org/officeDocument/2006/relationships/image"/><Relationship Id="rId6" Target="../media/image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png" Type="http://schemas.openxmlformats.org/officeDocument/2006/relationships/image"/><Relationship Id="rId4" Target="../media/image8.svg" Type="http://schemas.openxmlformats.org/officeDocument/2006/relationships/image"/><Relationship Id="rId5" Target="../media/image22.jpeg" Type="http://schemas.openxmlformats.org/officeDocument/2006/relationships/image"/><Relationship Id="rId6" Target="../media/image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3.png" Type="http://schemas.openxmlformats.org/officeDocument/2006/relationships/image"/><Relationship Id="rId4" Target="../media/image8.svg" Type="http://schemas.openxmlformats.org/officeDocument/2006/relationships/image"/><Relationship Id="rId5" Target="../media/image24.jpeg" Type="http://schemas.openxmlformats.org/officeDocument/2006/relationships/image"/><Relationship Id="rId6" Target="../media/image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3.png" Type="http://schemas.openxmlformats.org/officeDocument/2006/relationships/image"/><Relationship Id="rId4" Target="../media/image8.svg" Type="http://schemas.openxmlformats.org/officeDocument/2006/relationships/image"/><Relationship Id="rId5" Target="../media/image12.jpeg" Type="http://schemas.openxmlformats.org/officeDocument/2006/relationships/image"/><Relationship Id="rId6" Target="../media/image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3.png" Type="http://schemas.openxmlformats.org/officeDocument/2006/relationships/image"/><Relationship Id="rId4" Target="../media/image8.svg" Type="http://schemas.openxmlformats.org/officeDocument/2006/relationships/image"/><Relationship Id="rId5" Target="../media/image25.jpeg" Type="http://schemas.openxmlformats.org/officeDocument/2006/relationships/image"/><Relationship Id="rId6" Target="../media/image26.svg" Type="http://schemas.openxmlformats.org/officeDocument/2006/relationships/image"/><Relationship Id="rId7" Target="../media/image27.svg" Type="http://schemas.openxmlformats.org/officeDocument/2006/relationships/image"/><Relationship Id="rId8" Target="../media/image28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3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3.png" Type="http://schemas.openxmlformats.org/officeDocument/2006/relationships/image"/><Relationship Id="rId4" Target="../media/image8.svg" Type="http://schemas.openxmlformats.org/officeDocument/2006/relationships/image"/><Relationship Id="rId5" Target="../media/image29.png" Type="http://schemas.openxmlformats.org/officeDocument/2006/relationships/image"/><Relationship Id="rId6" Target="../media/image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3.png" Type="http://schemas.openxmlformats.org/officeDocument/2006/relationships/image"/><Relationship Id="rId4" Target="../media/image8.svg" Type="http://schemas.openxmlformats.org/officeDocument/2006/relationships/image"/><Relationship Id="rId5" Target="../media/image12.jpeg" Type="http://schemas.openxmlformats.org/officeDocument/2006/relationships/image"/><Relationship Id="rId6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3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png" Type="http://schemas.openxmlformats.org/officeDocument/2006/relationships/image"/><Relationship Id="rId4" Target="../media/image8.svg" Type="http://schemas.openxmlformats.org/officeDocument/2006/relationships/image"/><Relationship Id="rId5" Target="../media/image9.jpeg" Type="http://schemas.openxmlformats.org/officeDocument/2006/relationships/image"/><Relationship Id="rId6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8.svg" Type="http://schemas.openxmlformats.org/officeDocument/2006/relationships/image"/><Relationship Id="rId6" Target="../media/image10.jpeg" Type="http://schemas.openxmlformats.org/officeDocument/2006/relationships/image"/><Relationship Id="rId7" Target="../media/image1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png" Type="http://schemas.openxmlformats.org/officeDocument/2006/relationships/image"/><Relationship Id="rId4" Target="../media/image8.svg" Type="http://schemas.openxmlformats.org/officeDocument/2006/relationships/image"/><Relationship Id="rId5" Target="../media/image12.jpeg" Type="http://schemas.openxmlformats.org/officeDocument/2006/relationships/image"/><Relationship Id="rId6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png" Type="http://schemas.openxmlformats.org/officeDocument/2006/relationships/image"/><Relationship Id="rId4" Target="../media/image8.svg" Type="http://schemas.openxmlformats.org/officeDocument/2006/relationships/image"/><Relationship Id="rId5" Target="../media/image13.jpeg" Type="http://schemas.openxmlformats.org/officeDocument/2006/relationships/image"/><Relationship Id="rId6" Target="../media/image6.png" Type="http://schemas.openxmlformats.org/officeDocument/2006/relationships/image"/><Relationship Id="rId7" Target="../media/image14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png" Type="http://schemas.openxmlformats.org/officeDocument/2006/relationships/image"/><Relationship Id="rId4" Target="../media/image8.svg" Type="http://schemas.openxmlformats.org/officeDocument/2006/relationships/image"/><Relationship Id="rId5" Target="../media/image13.jpeg" Type="http://schemas.openxmlformats.org/officeDocument/2006/relationships/image"/><Relationship Id="rId6" Target="../media/image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jpeg" Type="http://schemas.openxmlformats.org/officeDocument/2006/relationships/image"/><Relationship Id="rId11" Target="../media/image19.jpeg" Type="http://schemas.openxmlformats.org/officeDocument/2006/relationships/image"/><Relationship Id="rId2" Target="../media/image7.jpeg" Type="http://schemas.openxmlformats.org/officeDocument/2006/relationships/image"/><Relationship Id="rId3" Target="../media/image3.png" Type="http://schemas.openxmlformats.org/officeDocument/2006/relationships/image"/><Relationship Id="rId4" Target="../media/image6.png" Type="http://schemas.openxmlformats.org/officeDocument/2006/relationships/image"/><Relationship Id="rId5" Target="../media/image8.svg" Type="http://schemas.openxmlformats.org/officeDocument/2006/relationships/image"/><Relationship Id="rId6" Target="../media/image9.jpeg" Type="http://schemas.openxmlformats.org/officeDocument/2006/relationships/image"/><Relationship Id="rId7" Target="../media/image15.jpeg" Type="http://schemas.openxmlformats.org/officeDocument/2006/relationships/image"/><Relationship Id="rId8" Target="../media/image16.jpeg" Type="http://schemas.openxmlformats.org/officeDocument/2006/relationships/image"/><Relationship Id="rId9" Target="../media/image17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png" Type="http://schemas.openxmlformats.org/officeDocument/2006/relationships/image"/><Relationship Id="rId4" Target="../media/image8.svg" Type="http://schemas.openxmlformats.org/officeDocument/2006/relationships/image"/><Relationship Id="rId5" Target="../media/image20.jpeg" Type="http://schemas.openxmlformats.org/officeDocument/2006/relationships/image"/><Relationship Id="rId6" Target="../media/image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6674911" y="9587221"/>
            <a:ext cx="1042508" cy="42196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616069" y="499630"/>
            <a:ext cx="1360936" cy="1434827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571825" y="463838"/>
            <a:ext cx="1449424" cy="1508719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700350" y="3956324"/>
            <a:ext cx="15318188" cy="325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160">
                <a:solidFill>
                  <a:srgbClr val="FFBD59"/>
                </a:solidFill>
                <a:latin typeface="Norwester"/>
              </a:rPr>
              <a:t>SUPPLIER DIVERSITY AND INCLUSION: </a:t>
            </a:r>
            <a:r>
              <a:rPr lang="en-US" sz="8000" spc="160">
                <a:solidFill>
                  <a:srgbClr val="FFFFFF"/>
                </a:solidFill>
                <a:latin typeface="Norwester"/>
              </a:rPr>
              <a:t>BUYING PRODUCTS BUILT AND</a:t>
            </a:r>
          </a:p>
          <a:p>
            <a:pPr algn="ctr">
              <a:lnSpc>
                <a:spcPts val="8400"/>
              </a:lnSpc>
            </a:pPr>
            <a:r>
              <a:rPr lang="en-US" sz="8000" spc="160">
                <a:solidFill>
                  <a:srgbClr val="FFFFFF"/>
                </a:solidFill>
                <a:latin typeface="Norwester"/>
              </a:rPr>
              <a:t>SUPPLIED BY US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538069" y="9999663"/>
            <a:ext cx="1316192" cy="116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"/>
              </a:lnSpc>
            </a:pPr>
            <a:r>
              <a:rPr lang="en-US" sz="700" spc="85">
                <a:solidFill>
                  <a:srgbClr val="FFFFFF"/>
                </a:solidFill>
                <a:latin typeface="Montserrat Light"/>
              </a:rPr>
              <a:t>A GREIBO PRODUCTION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9549121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06490" y="2086631"/>
            <a:ext cx="6887485" cy="6887485"/>
          </a:xfrm>
          <a:prstGeom prst="rect">
            <a:avLst/>
          </a:prstGeom>
        </p:spPr>
      </p:pic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250510" y="2424872"/>
            <a:ext cx="6207739" cy="6207715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r="0" t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486014" y="782653"/>
            <a:ext cx="9182365" cy="863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Guest Panelist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144000" y="4766120"/>
            <a:ext cx="8553900" cy="585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3"/>
              </a:lnSpc>
            </a:pPr>
            <a:r>
              <a:rPr lang="en-US" sz="3916" spc="19">
                <a:solidFill>
                  <a:srgbClr val="FFFFFF"/>
                </a:solidFill>
                <a:latin typeface="Aileron Heavy Bold"/>
              </a:rPr>
              <a:t>FRANK KELLY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811894" y="5347033"/>
            <a:ext cx="5218113" cy="816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3"/>
              </a:lnSpc>
            </a:pPr>
            <a:r>
              <a:rPr lang="en-US" sz="2611" spc="26">
                <a:solidFill>
                  <a:srgbClr val="FFFFFF"/>
                </a:solidFill>
                <a:latin typeface="Aileron Regular Italics"/>
              </a:rPr>
              <a:t>Manager Diverse Business Empowerment, Exelon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06490" y="2086631"/>
            <a:ext cx="6887485" cy="6887485"/>
          </a:xfrm>
          <a:prstGeom prst="rect">
            <a:avLst/>
          </a:prstGeom>
        </p:spPr>
      </p:pic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250510" y="2424872"/>
            <a:ext cx="6207739" cy="6207715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r="0" t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486014" y="782653"/>
            <a:ext cx="9182365" cy="863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Guest Panelist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144000" y="4766120"/>
            <a:ext cx="8553900" cy="585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3"/>
              </a:lnSpc>
            </a:pPr>
            <a:r>
              <a:rPr lang="en-US" sz="3916" spc="19">
                <a:solidFill>
                  <a:srgbClr val="FFFFFF"/>
                </a:solidFill>
                <a:latin typeface="Aileron Heavy Bold"/>
              </a:rPr>
              <a:t>GARY TUGGLE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811894" y="5342511"/>
            <a:ext cx="5218113" cy="1227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3"/>
              </a:lnSpc>
            </a:pPr>
            <a:r>
              <a:rPr lang="en-US" sz="2611" spc="26">
                <a:solidFill>
                  <a:srgbClr val="FFFFFF"/>
                </a:solidFill>
                <a:latin typeface="Aileron Regular Italics"/>
              </a:rPr>
              <a:t>Director of Enterprise Diversity and Inclusion at the University of Maryland Medical System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11907" r="0" b="1190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TextBox 6" id="6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Open Forum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809474" y="2145185"/>
            <a:ext cx="6948631" cy="6948631"/>
          </a:xfrm>
          <a:prstGeom prst="rect">
            <a:avLst/>
          </a:prstGeom>
        </p:spPr>
      </p:pic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3156548" y="2486428"/>
            <a:ext cx="6262851" cy="6262825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76" r="-24976" t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2772709" y="2679116"/>
            <a:ext cx="7444485" cy="3483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24"/>
              </a:lnSpc>
            </a:pPr>
            <a:r>
              <a:rPr lang="en-US" sz="24295" spc="121">
                <a:solidFill>
                  <a:srgbClr val="FFBD59"/>
                </a:solidFill>
                <a:latin typeface="Aileron Heavy Bold"/>
              </a:rPr>
              <a:t>Q&amp;A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658196" y="6067387"/>
            <a:ext cx="7462820" cy="120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1946" spc="136">
                <a:solidFill>
                  <a:srgbClr val="FFFFFF"/>
                </a:solidFill>
                <a:latin typeface="Aileron Regular Bold"/>
              </a:rPr>
              <a:t>SUBMIT YOUR QUESTIONS FOR OUR EXPERTS &amp; WE WILL MAKE EVERY ATTEMPT TO ANSWER AS MANY QUESTIONS AS POSSIBLE WITHIN THE ALLOTTED TIME.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3814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0" y="1085466"/>
            <a:ext cx="11616070" cy="847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79"/>
              </a:lnSpc>
            </a:pPr>
            <a:r>
              <a:rPr lang="en-US" sz="7292">
                <a:solidFill>
                  <a:srgbClr val="FFFFFF"/>
                </a:solidFill>
                <a:latin typeface="Aileron Heavy Bold"/>
              </a:rPr>
              <a:t>Resource Links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832823" y="2042020"/>
            <a:ext cx="6948631" cy="6948631"/>
          </a:xfrm>
          <a:prstGeom prst="rect">
            <a:avLst/>
          </a:prstGeom>
        </p:spPr>
      </p:pic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3175713" y="2384922"/>
            <a:ext cx="6262851" cy="6262825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2758" r="-32758" t="0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59516" y="1900925"/>
            <a:ext cx="9487604" cy="483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3"/>
              </a:lnSpc>
            </a:pPr>
            <a:r>
              <a:rPr lang="en-US" sz="2899" spc="107">
                <a:solidFill>
                  <a:srgbClr val="FFBD59"/>
                </a:solidFill>
                <a:latin typeface="Montserrat Classic Bold"/>
              </a:rPr>
              <a:t>Johns Hopkins University and Health Systems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9516" y="7464070"/>
            <a:ext cx="11253309" cy="483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3"/>
              </a:lnSpc>
            </a:pPr>
            <a:r>
              <a:rPr lang="en-US" sz="2899" spc="107">
                <a:solidFill>
                  <a:srgbClr val="FFBD59"/>
                </a:solidFill>
                <a:latin typeface="Montserrat Classic Bold"/>
              </a:rPr>
              <a:t>University of Maryland Medical Systems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59516" y="5250524"/>
            <a:ext cx="6186504" cy="483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3"/>
              </a:lnSpc>
            </a:pPr>
            <a:r>
              <a:rPr lang="en-US" sz="2899" spc="107">
                <a:solidFill>
                  <a:srgbClr val="FFBD59"/>
                </a:solidFill>
                <a:latin typeface="Montserrat Classic Bold"/>
              </a:rPr>
              <a:t>Exelon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9516" y="2307320"/>
            <a:ext cx="11819505" cy="2836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2"/>
              </a:lnSpc>
            </a:pPr>
            <a:r>
              <a:rPr lang="en-US" sz="1946" spc="136">
                <a:solidFill>
                  <a:srgbClr val="FFFFFF"/>
                </a:solidFill>
                <a:latin typeface="Aileron Regular Bold"/>
              </a:rPr>
              <a:t>LISTING OF ALL OF OUR PROCUREMENT LEADS </a:t>
            </a:r>
            <a:r>
              <a:rPr lang="en-US" sz="1946" spc="136">
                <a:solidFill>
                  <a:srgbClr val="11A4E4"/>
                </a:solidFill>
                <a:latin typeface="Aileron Regular Bold"/>
              </a:rPr>
              <a:t>HTTPS://FINANCE.JHU.EDU/DEPTS/PROCUREMENT/HOPKINSLOCAL/HOME.HTML</a:t>
            </a:r>
          </a:p>
          <a:p>
            <a:pPr>
              <a:lnSpc>
                <a:spcPts val="3212"/>
              </a:lnSpc>
            </a:pPr>
            <a:r>
              <a:rPr lang="en-US" sz="1946" spc="136">
                <a:solidFill>
                  <a:srgbClr val="FFFFFF"/>
                </a:solidFill>
                <a:latin typeface="Aileron Regular Bold"/>
              </a:rPr>
              <a:t>HELPFUL LINKS FOR VENDORS ON HOW TO DO BUSINESS WITH HOPKINS - </a:t>
            </a:r>
            <a:r>
              <a:rPr lang="en-US" sz="1946" spc="136">
                <a:solidFill>
                  <a:srgbClr val="11A4E4"/>
                </a:solidFill>
                <a:latin typeface="Aileron Regular Bold"/>
              </a:rPr>
              <a:t>HTTPS://HOPKINSLOCAL.JHU.EDU/FOR-VENDORS/</a:t>
            </a:r>
          </a:p>
          <a:p>
            <a:pPr>
              <a:lnSpc>
                <a:spcPts val="3212"/>
              </a:lnSpc>
            </a:pPr>
            <a:r>
              <a:rPr lang="en-US" sz="1946" spc="136">
                <a:solidFill>
                  <a:srgbClr val="FFFFFF"/>
                </a:solidFill>
                <a:latin typeface="Aileron Regular Bold"/>
              </a:rPr>
              <a:t>AN APPLICATION TO PROVIDE YOUR DESIGN AND CONSTRUCTION CAPABILITIES </a:t>
            </a:r>
            <a:r>
              <a:rPr lang="en-US" sz="1946" spc="136">
                <a:solidFill>
                  <a:srgbClr val="11A4E4"/>
                </a:solidFill>
                <a:latin typeface="Aileron Regular Bold"/>
              </a:rPr>
              <a:t>HTTP://WWW.JHFRE.JHU.EDU/HOPKINSLOCAL/VENDOR.HTML</a:t>
            </a:r>
          </a:p>
          <a:p>
            <a:pPr>
              <a:lnSpc>
                <a:spcPts val="3212"/>
              </a:lnSpc>
            </a:pPr>
            <a:r>
              <a:rPr lang="en-US" sz="1946" spc="136">
                <a:solidFill>
                  <a:srgbClr val="FFFFFF"/>
                </a:solidFill>
                <a:latin typeface="Aileron Regular Bold"/>
              </a:rPr>
              <a:t>EMAIL  - </a:t>
            </a:r>
            <a:r>
              <a:rPr lang="en-US" sz="1946" spc="136">
                <a:solidFill>
                  <a:srgbClr val="11A4E4"/>
                </a:solidFill>
                <a:latin typeface="Aileron Regular Bold"/>
              </a:rPr>
              <a:t>BUYLOCAL@JHU.EDU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9516" y="5639271"/>
            <a:ext cx="11819505" cy="1613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2"/>
              </a:lnSpc>
            </a:pPr>
            <a:r>
              <a:rPr lang="en-US" sz="1946" spc="136">
                <a:solidFill>
                  <a:srgbClr val="FFFFFF"/>
                </a:solidFill>
                <a:latin typeface="Aileron Regular Bold"/>
              </a:rPr>
              <a:t>EMAIL: </a:t>
            </a:r>
            <a:r>
              <a:rPr lang="en-US" sz="1946" spc="136">
                <a:solidFill>
                  <a:srgbClr val="11A4E4"/>
                </a:solidFill>
                <a:latin typeface="Aileron Regular Bold"/>
              </a:rPr>
              <a:t>FRANK.KELLY@CONSTELLATION.COM</a:t>
            </a:r>
          </a:p>
          <a:p>
            <a:pPr>
              <a:lnSpc>
                <a:spcPts val="3212"/>
              </a:lnSpc>
            </a:pPr>
            <a:r>
              <a:rPr lang="en-US" sz="1946" spc="136">
                <a:solidFill>
                  <a:srgbClr val="FFFFFF"/>
                </a:solidFill>
                <a:latin typeface="Aileron Regular Bold"/>
              </a:rPr>
              <a:t>BGE SMALL BUSINESS GRANTS: </a:t>
            </a:r>
            <a:r>
              <a:rPr lang="en-US" sz="1946" spc="136">
                <a:solidFill>
                  <a:srgbClr val="11A4E4"/>
                </a:solidFill>
                <a:latin typeface="Aileron Regular Bold"/>
              </a:rPr>
              <a:t>HTTPS://WWW.BGE.COM/NEWS/PAGES/PRESS%20RELEASES/201217-BGE-PROVIDING-15-MILLION-TO-ASSIST-SMALL-BUSINESSES-WITH-COVID-19-CHALLENGES.ASPX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9516" y="7852817"/>
            <a:ext cx="11819505" cy="1206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2"/>
              </a:lnSpc>
            </a:pPr>
            <a:r>
              <a:rPr lang="en-US" sz="1946" spc="136">
                <a:solidFill>
                  <a:srgbClr val="FFFFFF"/>
                </a:solidFill>
                <a:latin typeface="Aileron Regular Bold"/>
              </a:rPr>
              <a:t>UMMS MINORITY BUSINESSPROGRAM PROCESS</a:t>
            </a:r>
          </a:p>
          <a:p>
            <a:pPr>
              <a:lnSpc>
                <a:spcPts val="3212"/>
              </a:lnSpc>
            </a:pPr>
            <a:r>
              <a:rPr lang="en-US" sz="1946" spc="136">
                <a:solidFill>
                  <a:srgbClr val="11A4E4"/>
                </a:solidFill>
                <a:latin typeface="Aileron Regular Bold"/>
              </a:rPr>
              <a:t>HTTPS://WWW.UMMS.ORG/ABOUT/VENDORS-SERVICES/MINORITY-BUSINESS-PROGRAM/PROCESS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11907" r="0" b="1190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995400" y="2021107"/>
            <a:ext cx="6948631" cy="6948631"/>
          </a:xfrm>
          <a:prstGeom prst="rect">
            <a:avLst/>
          </a:prstGeom>
        </p:spPr>
      </p:pic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1652510" y="2364010"/>
            <a:ext cx="6262851" cy="6262825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76" r="-24976" t="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9144000" y="3367559"/>
            <a:ext cx="7444485" cy="2111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spc="37">
                <a:solidFill>
                  <a:srgbClr val="11A4E4"/>
                </a:solidFill>
                <a:latin typeface="Montserrat Classic Bold"/>
              </a:rPr>
              <a:t>Join us on Social Media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144000" y="5671553"/>
            <a:ext cx="773466" cy="773466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180321" y="5671553"/>
            <a:ext cx="813105" cy="773466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144672" y="5654064"/>
            <a:ext cx="808444" cy="808444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Follow Us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216474" y="6439649"/>
            <a:ext cx="2664839" cy="546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0"/>
              </a:lnSpc>
            </a:pPr>
            <a:r>
              <a:rPr lang="en-US" sz="2800">
                <a:solidFill>
                  <a:srgbClr val="FFFFFF"/>
                </a:solidFill>
                <a:latin typeface="Aileron Regular Bold"/>
              </a:rPr>
              <a:t>@MIHUBCOOP</a:t>
            </a:r>
          </a:p>
        </p:txBody>
      </p: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r="0" t="0" b="0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11907" r="0" b="1190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508188" y="4928146"/>
            <a:ext cx="16698326" cy="1833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85"/>
              </a:lnSpc>
            </a:pPr>
            <a:r>
              <a:rPr lang="en-US" sz="7081" spc="-276">
                <a:solidFill>
                  <a:srgbClr val="FEFEFE"/>
                </a:solidFill>
                <a:latin typeface="Norwester Bold"/>
              </a:rPr>
              <a:t>LEVERAGING RESOURCES TO MAKE US BETTER:</a:t>
            </a:r>
          </a:p>
          <a:p>
            <a:pPr algn="ctr">
              <a:lnSpc>
                <a:spcPts val="7789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r="0" t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050066" y="5865715"/>
            <a:ext cx="14122955" cy="895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9"/>
              </a:lnSpc>
              <a:spcBef>
                <a:spcPct val="0"/>
              </a:spcBef>
            </a:pPr>
            <a:r>
              <a:rPr lang="en-US" sz="2542" spc="61">
                <a:solidFill>
                  <a:srgbClr val="FFBD59"/>
                </a:solidFill>
                <a:latin typeface="Aileron Heavy"/>
              </a:rPr>
              <a:t>A LOOK AT MANUFACTURING ORGANIZATIONS THAT CAN HELP YOU IMPROVE &amp; GROW YOUR BUSINESS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2608325" y="6974637"/>
            <a:ext cx="1420161" cy="880905"/>
            <a:chOff x="0" y="0"/>
            <a:chExt cx="656464" cy="407195"/>
          </a:xfrm>
        </p:grpSpPr>
        <p:sp>
          <p:nvSpPr>
            <p:cNvPr name="Freeform 15" id="15"/>
            <p:cNvSpPr/>
            <p:nvPr/>
          </p:nvSpPr>
          <p:spPr>
            <a:xfrm>
              <a:off x="0" y="0"/>
              <a:ext cx="656464" cy="407195"/>
            </a:xfrm>
            <a:custGeom>
              <a:avLst/>
              <a:gdLst/>
              <a:ahLst/>
              <a:cxnLst/>
              <a:rect r="r" b="b" t="t" l="l"/>
              <a:pathLst>
                <a:path h="407195" w="656464">
                  <a:moveTo>
                    <a:pt x="0" y="0"/>
                  </a:moveTo>
                  <a:lnTo>
                    <a:pt x="656464" y="0"/>
                  </a:lnTo>
                  <a:lnTo>
                    <a:pt x="656464" y="407195"/>
                  </a:lnTo>
                  <a:lnTo>
                    <a:pt x="0" y="407195"/>
                  </a:lnTo>
                  <a:close/>
                </a:path>
              </a:pathLst>
            </a:custGeom>
            <a:solidFill>
              <a:srgbClr val="11A4E4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4135817" y="6974637"/>
            <a:ext cx="4721534" cy="880905"/>
            <a:chOff x="0" y="0"/>
            <a:chExt cx="2182513" cy="407195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2182513" cy="407195"/>
            </a:xfrm>
            <a:custGeom>
              <a:avLst/>
              <a:gdLst/>
              <a:ahLst/>
              <a:cxnLst/>
              <a:rect r="r" b="b" t="t" l="l"/>
              <a:pathLst>
                <a:path h="407195" w="2182513">
                  <a:moveTo>
                    <a:pt x="0" y="0"/>
                  </a:moveTo>
                  <a:lnTo>
                    <a:pt x="2182513" y="0"/>
                  </a:lnTo>
                  <a:lnTo>
                    <a:pt x="2182513" y="407195"/>
                  </a:lnTo>
                  <a:lnTo>
                    <a:pt x="0" y="407195"/>
                  </a:lnTo>
                  <a:close/>
                </a:path>
              </a:pathLst>
            </a:custGeom>
            <a:solidFill>
              <a:srgbClr val="11A4E4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4495743" y="7117371"/>
            <a:ext cx="4648257" cy="652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07"/>
              </a:lnSpc>
            </a:pPr>
            <a:r>
              <a:rPr lang="en-US" sz="4674" spc="93">
                <a:solidFill>
                  <a:srgbClr val="FFFFFF"/>
                </a:solidFill>
                <a:latin typeface="Norwester"/>
              </a:rPr>
              <a:t>MARCH 22, 2021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500994" y="7250021"/>
            <a:ext cx="1634823" cy="339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6"/>
              </a:lnSpc>
            </a:pPr>
            <a:r>
              <a:rPr lang="en-US" sz="2195" spc="10">
                <a:solidFill>
                  <a:srgbClr val="FFFFFF"/>
                </a:solidFill>
                <a:latin typeface="Aileron Heavy Bold"/>
              </a:rPr>
              <a:t>DATE: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7330507" y="8193249"/>
            <a:ext cx="3053688" cy="543876"/>
            <a:chOff x="0" y="0"/>
            <a:chExt cx="5247867" cy="934670"/>
          </a:xfrm>
        </p:grpSpPr>
        <p:sp>
          <p:nvSpPr>
            <p:cNvPr name="Freeform 21" id="21"/>
            <p:cNvSpPr/>
            <p:nvPr/>
          </p:nvSpPr>
          <p:spPr>
            <a:xfrm>
              <a:off x="0" y="0"/>
              <a:ext cx="5247867" cy="934670"/>
            </a:xfrm>
            <a:custGeom>
              <a:avLst/>
              <a:gdLst/>
              <a:ahLst/>
              <a:cxnLst/>
              <a:rect r="r" b="b" t="t" l="l"/>
              <a:pathLst>
                <a:path h="934670" w="5247867">
                  <a:moveTo>
                    <a:pt x="5123407" y="934670"/>
                  </a:moveTo>
                  <a:lnTo>
                    <a:pt x="124460" y="934670"/>
                  </a:lnTo>
                  <a:cubicBezTo>
                    <a:pt x="55880" y="934670"/>
                    <a:pt x="0" y="878790"/>
                    <a:pt x="0" y="8102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3407" y="0"/>
                  </a:lnTo>
                  <a:cubicBezTo>
                    <a:pt x="5191987" y="0"/>
                    <a:pt x="5247867" y="55880"/>
                    <a:pt x="5247867" y="124460"/>
                  </a:cubicBezTo>
                  <a:lnTo>
                    <a:pt x="5247867" y="810210"/>
                  </a:lnTo>
                  <a:cubicBezTo>
                    <a:pt x="5247867" y="878790"/>
                    <a:pt x="5191987" y="934670"/>
                    <a:pt x="5123407" y="934670"/>
                  </a:cubicBezTo>
                  <a:close/>
                </a:path>
              </a:pathLst>
            </a:custGeom>
            <a:solidFill>
              <a:srgbClr val="11A4E4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7202770" y="8340990"/>
            <a:ext cx="3309162" cy="286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3"/>
              </a:lnSpc>
            </a:pPr>
            <a:r>
              <a:rPr lang="en-US" sz="2131" spc="247">
                <a:solidFill>
                  <a:srgbClr val="FFFFFF"/>
                </a:solidFill>
                <a:latin typeface="Aileron Regular Bold"/>
              </a:rPr>
              <a:t>REGISTER TODAY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8990495" y="6974637"/>
            <a:ext cx="6187975" cy="882541"/>
            <a:chOff x="0" y="0"/>
            <a:chExt cx="8250633" cy="1176722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1890495" y="0"/>
              <a:ext cx="6360138" cy="1176722"/>
              <a:chOff x="0" y="0"/>
              <a:chExt cx="2200876" cy="407195"/>
            </a:xfrm>
          </p:grpSpPr>
          <p:sp>
            <p:nvSpPr>
              <p:cNvPr name="Freeform 25" id="25"/>
              <p:cNvSpPr/>
              <p:nvPr/>
            </p:nvSpPr>
            <p:spPr>
              <a:xfrm>
                <a:off x="0" y="0"/>
                <a:ext cx="2200876" cy="407195"/>
              </a:xfrm>
              <a:custGeom>
                <a:avLst/>
                <a:gdLst/>
                <a:ahLst/>
                <a:cxnLst/>
                <a:rect r="r" b="b" t="t" l="l"/>
                <a:pathLst>
                  <a:path h="407195" w="2200876">
                    <a:moveTo>
                      <a:pt x="0" y="0"/>
                    </a:moveTo>
                    <a:lnTo>
                      <a:pt x="2200876" y="0"/>
                    </a:lnTo>
                    <a:lnTo>
                      <a:pt x="2200876" y="407195"/>
                    </a:lnTo>
                    <a:lnTo>
                      <a:pt x="0" y="407195"/>
                    </a:lnTo>
                    <a:close/>
                  </a:path>
                </a:pathLst>
              </a:custGeom>
              <a:solidFill>
                <a:srgbClr val="11A4E4"/>
              </a:solidFill>
            </p:spPr>
          </p:sp>
        </p:grpSp>
        <p:grpSp>
          <p:nvGrpSpPr>
            <p:cNvPr name="Group 26" id="26"/>
            <p:cNvGrpSpPr/>
            <p:nvPr/>
          </p:nvGrpSpPr>
          <p:grpSpPr>
            <a:xfrm rot="0">
              <a:off x="60603" y="0"/>
              <a:ext cx="1783397" cy="1176722"/>
              <a:chOff x="0" y="0"/>
              <a:chExt cx="617130" cy="407195"/>
            </a:xfrm>
          </p:grpSpPr>
          <p:sp>
            <p:nvSpPr>
              <p:cNvPr name="Freeform 27" id="27"/>
              <p:cNvSpPr/>
              <p:nvPr/>
            </p:nvSpPr>
            <p:spPr>
              <a:xfrm>
                <a:off x="0" y="0"/>
                <a:ext cx="617130" cy="407195"/>
              </a:xfrm>
              <a:custGeom>
                <a:avLst/>
                <a:gdLst/>
                <a:ahLst/>
                <a:cxnLst/>
                <a:rect r="r" b="b" t="t" l="l"/>
                <a:pathLst>
                  <a:path h="407195" w="617130">
                    <a:moveTo>
                      <a:pt x="0" y="0"/>
                    </a:moveTo>
                    <a:lnTo>
                      <a:pt x="617130" y="0"/>
                    </a:lnTo>
                    <a:lnTo>
                      <a:pt x="617130" y="407195"/>
                    </a:lnTo>
                    <a:lnTo>
                      <a:pt x="0" y="407195"/>
                    </a:lnTo>
                    <a:close/>
                  </a:path>
                </a:pathLst>
              </a:custGeom>
              <a:solidFill>
                <a:srgbClr val="11A4E4"/>
              </a:solidFill>
            </p:spPr>
          </p:sp>
        </p:grpSp>
        <p:sp>
          <p:nvSpPr>
            <p:cNvPr name="TextBox 28" id="28"/>
            <p:cNvSpPr txBox="true"/>
            <p:nvPr/>
          </p:nvSpPr>
          <p:spPr>
            <a:xfrm rot="0">
              <a:off x="2235067" y="171475"/>
              <a:ext cx="5597347" cy="8969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17"/>
                </a:lnSpc>
              </a:pPr>
              <a:r>
                <a:rPr lang="en-US" sz="4682" spc="93">
                  <a:solidFill>
                    <a:srgbClr val="FFFFFF"/>
                  </a:solidFill>
                  <a:latin typeface="Norwester"/>
                </a:rPr>
                <a:t>1:00PM - 2:00PM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374632"/>
              <a:ext cx="2183813" cy="4569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51"/>
                </a:lnSpc>
              </a:pPr>
              <a:r>
                <a:rPr lang="en-US" sz="2199" spc="10">
                  <a:solidFill>
                    <a:srgbClr val="FFFFFF"/>
                  </a:solidFill>
                  <a:latin typeface="Aileron Heavy Bold"/>
                </a:rPr>
                <a:t>TIME:</a:t>
              </a: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Save the Date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3318405" y="2514867"/>
            <a:ext cx="5542849" cy="2232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17"/>
              </a:lnSpc>
            </a:pPr>
            <a:r>
              <a:rPr lang="en-US" sz="16207" spc="-340">
                <a:solidFill>
                  <a:srgbClr val="BF1D18"/>
                </a:solidFill>
                <a:latin typeface="Norwester"/>
              </a:rPr>
              <a:t>MIHUB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786240" y="2550875"/>
            <a:ext cx="7392231" cy="2007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32"/>
              </a:lnSpc>
            </a:pPr>
            <a:r>
              <a:rPr lang="en-US" sz="13744" spc="-288">
                <a:solidFill>
                  <a:srgbClr val="FFBD59"/>
                </a:solidFill>
                <a:latin typeface="Majesty"/>
              </a:rPr>
              <a:t>Monday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11907" r="0" b="1190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995400" y="2021107"/>
            <a:ext cx="6948631" cy="6948631"/>
          </a:xfrm>
          <a:prstGeom prst="rect">
            <a:avLst/>
          </a:prstGeom>
        </p:spPr>
      </p:pic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1652510" y="2364010"/>
            <a:ext cx="6262851" cy="6262825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93248" r="-38995" t="-19823" b="-10814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9144000" y="3749805"/>
            <a:ext cx="7444485" cy="2111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spc="37">
                <a:solidFill>
                  <a:srgbClr val="11A4E4"/>
                </a:solidFill>
                <a:latin typeface="Montserrat Classic Bold"/>
              </a:rPr>
              <a:t>Membership has its benefits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Find Us Online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144000" y="5985172"/>
            <a:ext cx="7444485" cy="618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79"/>
              </a:lnSpc>
            </a:pPr>
            <a:r>
              <a:rPr lang="en-US" sz="3199" spc="172">
                <a:solidFill>
                  <a:srgbClr val="FFFFFF"/>
                </a:solidFill>
                <a:latin typeface="Aileron Regular Bold"/>
              </a:rPr>
              <a:t>HTTPS://WWW.MIHUBCOOP.COM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3814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2108420" y="3842460"/>
            <a:ext cx="7035580" cy="312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784"/>
              </a:lnSpc>
            </a:pPr>
            <a:r>
              <a:rPr lang="en-US" sz="14371">
                <a:solidFill>
                  <a:srgbClr val="FFFFFF"/>
                </a:solidFill>
                <a:latin typeface="Aileron Heavy Bold"/>
              </a:rPr>
              <a:t>THANK YOU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832823" y="2042020"/>
            <a:ext cx="6948631" cy="6948631"/>
          </a:xfrm>
          <a:prstGeom prst="rect">
            <a:avLst/>
          </a:prstGeom>
        </p:spPr>
      </p:pic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3175713" y="2384922"/>
            <a:ext cx="6262851" cy="6262825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2758" r="-32758" t="0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A4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4048" t="0" r="24048" b="0"/>
          <a:stretch>
            <a:fillRect/>
          </a:stretch>
        </p:blipFill>
        <p:spPr>
          <a:xfrm flipH="false" flipV="false" rot="0">
            <a:off x="-613124" y="-380496"/>
            <a:ext cx="9481234" cy="11036412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-613124" y="9093816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sp>
        <p:nvSpPr>
          <p:cNvPr name="AutoShape 4" id="4"/>
          <p:cNvSpPr/>
          <p:nvPr/>
        </p:nvSpPr>
        <p:spPr>
          <a:xfrm rot="0">
            <a:off x="-274401" y="9093816"/>
            <a:ext cx="2324467" cy="1435302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AutoShape 6" id="6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869735" y="781242"/>
            <a:ext cx="3798644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Agenda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282069" y="2811898"/>
            <a:ext cx="4280731" cy="417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8"/>
              </a:lnSpc>
            </a:pPr>
            <a:r>
              <a:rPr lang="en-US" sz="2800" spc="14">
                <a:solidFill>
                  <a:srgbClr val="FFFFFF"/>
                </a:solidFill>
                <a:latin typeface="Aileron Heavy Bold"/>
              </a:rPr>
              <a:t>WELCOME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76489" y="3561973"/>
            <a:ext cx="4491890" cy="417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8"/>
              </a:lnSpc>
            </a:pPr>
            <a:r>
              <a:rPr lang="en-US" sz="2800" spc="14">
                <a:solidFill>
                  <a:srgbClr val="FFFFFF"/>
                </a:solidFill>
                <a:latin typeface="Aileron Heavy Bold"/>
              </a:rPr>
              <a:t>WHAT IS MIHUB?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04619" y="4321731"/>
            <a:ext cx="4235630" cy="416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8"/>
              </a:lnSpc>
            </a:pPr>
            <a:r>
              <a:rPr lang="en-US" sz="2800" spc="14">
                <a:solidFill>
                  <a:srgbClr val="FFFFFF"/>
                </a:solidFill>
                <a:latin typeface="Aileron Heavy Bold"/>
              </a:rPr>
              <a:t>Presentations By: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0020170" y="3306470"/>
            <a:ext cx="2804528" cy="157485"/>
            <a:chOff x="0" y="0"/>
            <a:chExt cx="9194800" cy="812800"/>
          </a:xfrm>
        </p:grpSpPr>
        <p:sp>
          <p:nvSpPr>
            <p:cNvPr name="Freeform 14" id="14"/>
            <p:cNvSpPr/>
            <p:nvPr/>
          </p:nvSpPr>
          <p:spPr>
            <a:xfrm>
              <a:off x="467891" y="304800"/>
              <a:ext cx="13471998" cy="203200"/>
            </a:xfrm>
            <a:custGeom>
              <a:avLst/>
              <a:gdLst/>
              <a:ahLst/>
              <a:cxnLst/>
              <a:rect r="r" b="b" t="t" l="l"/>
              <a:pathLst>
                <a:path h="203200" w="13471998">
                  <a:moveTo>
                    <a:pt x="164292" y="0"/>
                  </a:moveTo>
                  <a:cubicBezTo>
                    <a:pt x="254653" y="0"/>
                    <a:pt x="328585" y="45720"/>
                    <a:pt x="328585" y="101600"/>
                  </a:cubicBezTo>
                  <a:cubicBezTo>
                    <a:pt x="328585" y="157480"/>
                    <a:pt x="254653" y="203200"/>
                    <a:pt x="164292" y="203200"/>
                  </a:cubicBezTo>
                  <a:cubicBezTo>
                    <a:pt x="73931" y="203200"/>
                    <a:pt x="0" y="157480"/>
                    <a:pt x="0" y="101600"/>
                  </a:cubicBezTo>
                  <a:cubicBezTo>
                    <a:pt x="0" y="45720"/>
                    <a:pt x="73931" y="0"/>
                    <a:pt x="164292" y="0"/>
                  </a:cubicBezTo>
                  <a:close/>
                  <a:moveTo>
                    <a:pt x="821463" y="0"/>
                  </a:moveTo>
                  <a:cubicBezTo>
                    <a:pt x="911824" y="0"/>
                    <a:pt x="985756" y="45720"/>
                    <a:pt x="985756" y="101600"/>
                  </a:cubicBezTo>
                  <a:cubicBezTo>
                    <a:pt x="985756" y="157480"/>
                    <a:pt x="911824" y="203200"/>
                    <a:pt x="821463" y="203200"/>
                  </a:cubicBezTo>
                  <a:cubicBezTo>
                    <a:pt x="731102" y="203200"/>
                    <a:pt x="657170" y="157480"/>
                    <a:pt x="657170" y="101600"/>
                  </a:cubicBezTo>
                  <a:cubicBezTo>
                    <a:pt x="657170" y="45720"/>
                    <a:pt x="731102" y="0"/>
                    <a:pt x="821463" y="0"/>
                  </a:cubicBezTo>
                  <a:close/>
                  <a:moveTo>
                    <a:pt x="1478634" y="0"/>
                  </a:moveTo>
                  <a:cubicBezTo>
                    <a:pt x="1568995" y="0"/>
                    <a:pt x="1642926" y="45720"/>
                    <a:pt x="1642926" y="101600"/>
                  </a:cubicBezTo>
                  <a:cubicBezTo>
                    <a:pt x="1642926" y="157480"/>
                    <a:pt x="1568995" y="203200"/>
                    <a:pt x="1478634" y="203200"/>
                  </a:cubicBezTo>
                  <a:cubicBezTo>
                    <a:pt x="1388273" y="203200"/>
                    <a:pt x="1314341" y="157480"/>
                    <a:pt x="1314341" y="101600"/>
                  </a:cubicBezTo>
                  <a:cubicBezTo>
                    <a:pt x="1314341" y="45720"/>
                    <a:pt x="1388273" y="0"/>
                    <a:pt x="1478634" y="0"/>
                  </a:cubicBezTo>
                  <a:close/>
                  <a:moveTo>
                    <a:pt x="2135804" y="0"/>
                  </a:moveTo>
                  <a:cubicBezTo>
                    <a:pt x="2226165" y="0"/>
                    <a:pt x="2300097" y="45720"/>
                    <a:pt x="2300097" y="101600"/>
                  </a:cubicBezTo>
                  <a:cubicBezTo>
                    <a:pt x="2300097" y="157480"/>
                    <a:pt x="2226165" y="203200"/>
                    <a:pt x="2135804" y="203200"/>
                  </a:cubicBezTo>
                  <a:cubicBezTo>
                    <a:pt x="2045443" y="203200"/>
                    <a:pt x="1971511" y="157480"/>
                    <a:pt x="1971511" y="101600"/>
                  </a:cubicBezTo>
                  <a:cubicBezTo>
                    <a:pt x="1971511" y="45720"/>
                    <a:pt x="2045443" y="0"/>
                    <a:pt x="2135804" y="0"/>
                  </a:cubicBezTo>
                  <a:close/>
                  <a:moveTo>
                    <a:pt x="2792975" y="0"/>
                  </a:moveTo>
                  <a:cubicBezTo>
                    <a:pt x="2883336" y="0"/>
                    <a:pt x="2957267" y="45720"/>
                    <a:pt x="2957267" y="101600"/>
                  </a:cubicBezTo>
                  <a:cubicBezTo>
                    <a:pt x="2957267" y="157480"/>
                    <a:pt x="2883336" y="203200"/>
                    <a:pt x="2792975" y="203200"/>
                  </a:cubicBezTo>
                  <a:cubicBezTo>
                    <a:pt x="2702614" y="203200"/>
                    <a:pt x="2628682" y="157480"/>
                    <a:pt x="2628682" y="101600"/>
                  </a:cubicBezTo>
                  <a:cubicBezTo>
                    <a:pt x="2628682" y="45720"/>
                    <a:pt x="2702614" y="0"/>
                    <a:pt x="2792975" y="0"/>
                  </a:cubicBezTo>
                  <a:close/>
                  <a:moveTo>
                    <a:pt x="3450145" y="0"/>
                  </a:moveTo>
                  <a:cubicBezTo>
                    <a:pt x="3540507" y="0"/>
                    <a:pt x="3614438" y="45720"/>
                    <a:pt x="3614438" y="101600"/>
                  </a:cubicBezTo>
                  <a:cubicBezTo>
                    <a:pt x="3614438" y="157480"/>
                    <a:pt x="3540507" y="203200"/>
                    <a:pt x="3450145" y="203200"/>
                  </a:cubicBezTo>
                  <a:cubicBezTo>
                    <a:pt x="3359785" y="203200"/>
                    <a:pt x="3285853" y="157480"/>
                    <a:pt x="3285853" y="101600"/>
                  </a:cubicBezTo>
                  <a:cubicBezTo>
                    <a:pt x="3285853" y="45720"/>
                    <a:pt x="3359785" y="0"/>
                    <a:pt x="3450145" y="0"/>
                  </a:cubicBezTo>
                  <a:close/>
                  <a:moveTo>
                    <a:pt x="4107316" y="0"/>
                  </a:moveTo>
                  <a:cubicBezTo>
                    <a:pt x="4197677" y="0"/>
                    <a:pt x="4271609" y="45720"/>
                    <a:pt x="4271609" y="101600"/>
                  </a:cubicBezTo>
                  <a:cubicBezTo>
                    <a:pt x="4271609" y="157480"/>
                    <a:pt x="4197677" y="203200"/>
                    <a:pt x="4107316" y="203200"/>
                  </a:cubicBezTo>
                  <a:cubicBezTo>
                    <a:pt x="4016955" y="203200"/>
                    <a:pt x="3943023" y="157480"/>
                    <a:pt x="3943023" y="101600"/>
                  </a:cubicBezTo>
                  <a:cubicBezTo>
                    <a:pt x="3943023" y="45720"/>
                    <a:pt x="4016955" y="0"/>
                    <a:pt x="4107316" y="0"/>
                  </a:cubicBezTo>
                  <a:close/>
                  <a:moveTo>
                    <a:pt x="4764487" y="0"/>
                  </a:moveTo>
                  <a:cubicBezTo>
                    <a:pt x="4854848" y="0"/>
                    <a:pt x="4928779" y="45720"/>
                    <a:pt x="4928779" y="101600"/>
                  </a:cubicBezTo>
                  <a:cubicBezTo>
                    <a:pt x="4928779" y="157480"/>
                    <a:pt x="4854848" y="203200"/>
                    <a:pt x="4764487" y="203200"/>
                  </a:cubicBezTo>
                  <a:cubicBezTo>
                    <a:pt x="4674126" y="203200"/>
                    <a:pt x="4600194" y="157480"/>
                    <a:pt x="4600194" y="101600"/>
                  </a:cubicBezTo>
                  <a:cubicBezTo>
                    <a:pt x="4600194" y="45720"/>
                    <a:pt x="4674126" y="0"/>
                    <a:pt x="4764487" y="0"/>
                  </a:cubicBezTo>
                  <a:close/>
                  <a:moveTo>
                    <a:pt x="5421657" y="0"/>
                  </a:moveTo>
                  <a:cubicBezTo>
                    <a:pt x="5512018" y="0"/>
                    <a:pt x="5585950" y="45720"/>
                    <a:pt x="5585950" y="101600"/>
                  </a:cubicBezTo>
                  <a:cubicBezTo>
                    <a:pt x="5585950" y="157480"/>
                    <a:pt x="5512018" y="203200"/>
                    <a:pt x="5421657" y="203200"/>
                  </a:cubicBezTo>
                  <a:cubicBezTo>
                    <a:pt x="5331296" y="203200"/>
                    <a:pt x="5257365" y="157480"/>
                    <a:pt x="5257365" y="101600"/>
                  </a:cubicBezTo>
                  <a:cubicBezTo>
                    <a:pt x="5257365" y="45720"/>
                    <a:pt x="5331296" y="0"/>
                    <a:pt x="5421657" y="0"/>
                  </a:cubicBezTo>
                  <a:close/>
                  <a:moveTo>
                    <a:pt x="6078828" y="0"/>
                  </a:moveTo>
                  <a:cubicBezTo>
                    <a:pt x="6169189" y="0"/>
                    <a:pt x="6243120" y="45720"/>
                    <a:pt x="6243120" y="101600"/>
                  </a:cubicBezTo>
                  <a:cubicBezTo>
                    <a:pt x="6243120" y="157480"/>
                    <a:pt x="6169189" y="203200"/>
                    <a:pt x="6078828" y="203200"/>
                  </a:cubicBezTo>
                  <a:cubicBezTo>
                    <a:pt x="5988467" y="203200"/>
                    <a:pt x="5914535" y="157480"/>
                    <a:pt x="5914535" y="101600"/>
                  </a:cubicBezTo>
                  <a:cubicBezTo>
                    <a:pt x="5914535" y="45720"/>
                    <a:pt x="5988467" y="0"/>
                    <a:pt x="6078828" y="0"/>
                  </a:cubicBezTo>
                  <a:close/>
                  <a:moveTo>
                    <a:pt x="6735999" y="0"/>
                  </a:moveTo>
                  <a:cubicBezTo>
                    <a:pt x="6826360" y="0"/>
                    <a:pt x="6900291" y="45720"/>
                    <a:pt x="6900291" y="101600"/>
                  </a:cubicBezTo>
                  <a:cubicBezTo>
                    <a:pt x="6900291" y="157480"/>
                    <a:pt x="6826360" y="203200"/>
                    <a:pt x="6735999" y="203200"/>
                  </a:cubicBezTo>
                  <a:cubicBezTo>
                    <a:pt x="6645638" y="203200"/>
                    <a:pt x="6571706" y="157480"/>
                    <a:pt x="6571706" y="101600"/>
                  </a:cubicBezTo>
                  <a:cubicBezTo>
                    <a:pt x="6571706" y="45720"/>
                    <a:pt x="6645638" y="0"/>
                    <a:pt x="6735999" y="0"/>
                  </a:cubicBezTo>
                  <a:close/>
                  <a:moveTo>
                    <a:pt x="7393169" y="0"/>
                  </a:moveTo>
                  <a:cubicBezTo>
                    <a:pt x="7483530" y="0"/>
                    <a:pt x="7557462" y="45720"/>
                    <a:pt x="7557462" y="101600"/>
                  </a:cubicBezTo>
                  <a:cubicBezTo>
                    <a:pt x="7557462" y="157480"/>
                    <a:pt x="7483530" y="203200"/>
                    <a:pt x="7393169" y="203200"/>
                  </a:cubicBezTo>
                  <a:cubicBezTo>
                    <a:pt x="7302808" y="203200"/>
                    <a:pt x="7228876" y="157480"/>
                    <a:pt x="7228876" y="101600"/>
                  </a:cubicBezTo>
                  <a:cubicBezTo>
                    <a:pt x="7228876" y="45720"/>
                    <a:pt x="7302808" y="0"/>
                    <a:pt x="7393169" y="0"/>
                  </a:cubicBezTo>
                  <a:close/>
                  <a:moveTo>
                    <a:pt x="8050340" y="0"/>
                  </a:moveTo>
                  <a:cubicBezTo>
                    <a:pt x="8140701" y="0"/>
                    <a:pt x="8214633" y="45720"/>
                    <a:pt x="8214633" y="101600"/>
                  </a:cubicBezTo>
                  <a:cubicBezTo>
                    <a:pt x="8214633" y="157480"/>
                    <a:pt x="8140701" y="203200"/>
                    <a:pt x="8050340" y="203200"/>
                  </a:cubicBezTo>
                  <a:cubicBezTo>
                    <a:pt x="7959979" y="203200"/>
                    <a:pt x="7886047" y="157480"/>
                    <a:pt x="7886047" y="101600"/>
                  </a:cubicBezTo>
                  <a:cubicBezTo>
                    <a:pt x="7886047" y="45720"/>
                    <a:pt x="7959979" y="0"/>
                    <a:pt x="8050340" y="0"/>
                  </a:cubicBezTo>
                  <a:close/>
                  <a:moveTo>
                    <a:pt x="8707510" y="0"/>
                  </a:moveTo>
                  <a:cubicBezTo>
                    <a:pt x="8797871" y="0"/>
                    <a:pt x="8871803" y="45720"/>
                    <a:pt x="8871803" y="101600"/>
                  </a:cubicBezTo>
                  <a:cubicBezTo>
                    <a:pt x="8871803" y="157480"/>
                    <a:pt x="8797871" y="203200"/>
                    <a:pt x="8707510" y="203200"/>
                  </a:cubicBezTo>
                  <a:cubicBezTo>
                    <a:pt x="8617150" y="203200"/>
                    <a:pt x="8543218" y="157480"/>
                    <a:pt x="8543218" y="101600"/>
                  </a:cubicBezTo>
                  <a:cubicBezTo>
                    <a:pt x="8543218" y="45720"/>
                    <a:pt x="8617150" y="0"/>
                    <a:pt x="8707510" y="0"/>
                  </a:cubicBezTo>
                  <a:close/>
                  <a:moveTo>
                    <a:pt x="9364681" y="0"/>
                  </a:moveTo>
                  <a:cubicBezTo>
                    <a:pt x="9455042" y="0"/>
                    <a:pt x="9528974" y="45720"/>
                    <a:pt x="9528974" y="101600"/>
                  </a:cubicBezTo>
                  <a:cubicBezTo>
                    <a:pt x="9528974" y="157480"/>
                    <a:pt x="9455042" y="203200"/>
                    <a:pt x="9364681" y="203200"/>
                  </a:cubicBezTo>
                  <a:cubicBezTo>
                    <a:pt x="9274321" y="203200"/>
                    <a:pt x="9200389" y="157480"/>
                    <a:pt x="9200389" y="101600"/>
                  </a:cubicBezTo>
                  <a:cubicBezTo>
                    <a:pt x="9200389" y="45720"/>
                    <a:pt x="9274321" y="0"/>
                    <a:pt x="9364681" y="0"/>
                  </a:cubicBezTo>
                  <a:close/>
                  <a:moveTo>
                    <a:pt x="10021852" y="0"/>
                  </a:moveTo>
                  <a:cubicBezTo>
                    <a:pt x="10112213" y="0"/>
                    <a:pt x="10186145" y="45720"/>
                    <a:pt x="10186145" y="101600"/>
                  </a:cubicBezTo>
                  <a:cubicBezTo>
                    <a:pt x="10186145" y="157480"/>
                    <a:pt x="10112213" y="203200"/>
                    <a:pt x="10021852" y="203200"/>
                  </a:cubicBezTo>
                  <a:cubicBezTo>
                    <a:pt x="9931491" y="203200"/>
                    <a:pt x="9857559" y="157480"/>
                    <a:pt x="9857559" y="101600"/>
                  </a:cubicBezTo>
                  <a:cubicBezTo>
                    <a:pt x="9857559" y="45720"/>
                    <a:pt x="9931491" y="0"/>
                    <a:pt x="10021852" y="0"/>
                  </a:cubicBezTo>
                  <a:close/>
                  <a:moveTo>
                    <a:pt x="10679022" y="0"/>
                  </a:moveTo>
                  <a:cubicBezTo>
                    <a:pt x="10769384" y="0"/>
                    <a:pt x="10843315" y="45720"/>
                    <a:pt x="10843315" y="101600"/>
                  </a:cubicBezTo>
                  <a:cubicBezTo>
                    <a:pt x="10843315" y="157480"/>
                    <a:pt x="10769384" y="203200"/>
                    <a:pt x="10679022" y="203200"/>
                  </a:cubicBezTo>
                  <a:cubicBezTo>
                    <a:pt x="10588661" y="203200"/>
                    <a:pt x="10514730" y="157480"/>
                    <a:pt x="10514730" y="101600"/>
                  </a:cubicBezTo>
                  <a:cubicBezTo>
                    <a:pt x="10514730" y="45720"/>
                    <a:pt x="10588661" y="0"/>
                    <a:pt x="10679022" y="0"/>
                  </a:cubicBezTo>
                  <a:close/>
                  <a:moveTo>
                    <a:pt x="11336193" y="0"/>
                  </a:moveTo>
                  <a:cubicBezTo>
                    <a:pt x="11426554" y="0"/>
                    <a:pt x="11500485" y="45720"/>
                    <a:pt x="11500485" y="101600"/>
                  </a:cubicBezTo>
                  <a:cubicBezTo>
                    <a:pt x="11500485" y="157480"/>
                    <a:pt x="11426554" y="203200"/>
                    <a:pt x="11336193" y="203200"/>
                  </a:cubicBezTo>
                  <a:cubicBezTo>
                    <a:pt x="11245832" y="203200"/>
                    <a:pt x="11171900" y="157480"/>
                    <a:pt x="11171900" y="101600"/>
                  </a:cubicBezTo>
                  <a:cubicBezTo>
                    <a:pt x="11171900" y="45720"/>
                    <a:pt x="11245831" y="0"/>
                    <a:pt x="11336193" y="0"/>
                  </a:cubicBezTo>
                  <a:close/>
                  <a:moveTo>
                    <a:pt x="11993364" y="0"/>
                  </a:moveTo>
                  <a:cubicBezTo>
                    <a:pt x="12083725" y="0"/>
                    <a:pt x="12157656" y="45720"/>
                    <a:pt x="12157656" y="101600"/>
                  </a:cubicBezTo>
                  <a:cubicBezTo>
                    <a:pt x="12157656" y="157480"/>
                    <a:pt x="12083725" y="203200"/>
                    <a:pt x="11993364" y="203200"/>
                  </a:cubicBezTo>
                  <a:cubicBezTo>
                    <a:pt x="11903003" y="203200"/>
                    <a:pt x="11829071" y="157480"/>
                    <a:pt x="11829071" y="101600"/>
                  </a:cubicBezTo>
                  <a:cubicBezTo>
                    <a:pt x="11829071" y="45720"/>
                    <a:pt x="11903002" y="0"/>
                    <a:pt x="11993364" y="0"/>
                  </a:cubicBezTo>
                  <a:close/>
                  <a:moveTo>
                    <a:pt x="12650535" y="0"/>
                  </a:moveTo>
                  <a:cubicBezTo>
                    <a:pt x="12740895" y="0"/>
                    <a:pt x="12814827" y="45720"/>
                    <a:pt x="12814827" y="101600"/>
                  </a:cubicBezTo>
                  <a:cubicBezTo>
                    <a:pt x="12814827" y="157480"/>
                    <a:pt x="12740895" y="203200"/>
                    <a:pt x="12650535" y="203200"/>
                  </a:cubicBezTo>
                  <a:cubicBezTo>
                    <a:pt x="12560173" y="203200"/>
                    <a:pt x="12486242" y="157480"/>
                    <a:pt x="12486242" y="101600"/>
                  </a:cubicBezTo>
                  <a:cubicBezTo>
                    <a:pt x="12486242" y="45720"/>
                    <a:pt x="12560173" y="0"/>
                    <a:pt x="12650535" y="0"/>
                  </a:cubicBezTo>
                  <a:close/>
                  <a:moveTo>
                    <a:pt x="13307705" y="0"/>
                  </a:moveTo>
                  <a:cubicBezTo>
                    <a:pt x="13398066" y="0"/>
                    <a:pt x="13471998" y="45720"/>
                    <a:pt x="13471998" y="101600"/>
                  </a:cubicBezTo>
                  <a:cubicBezTo>
                    <a:pt x="13471998" y="157480"/>
                    <a:pt x="13398066" y="203200"/>
                    <a:pt x="13307705" y="203200"/>
                  </a:cubicBezTo>
                  <a:cubicBezTo>
                    <a:pt x="13217343" y="203200"/>
                    <a:pt x="13143413" y="157480"/>
                    <a:pt x="13143413" y="101600"/>
                  </a:cubicBezTo>
                  <a:cubicBezTo>
                    <a:pt x="13143413" y="45720"/>
                    <a:pt x="13217343" y="0"/>
                    <a:pt x="13307705" y="0"/>
                  </a:cubicBezTo>
                  <a:close/>
                </a:path>
              </a:pathLst>
            </a:custGeom>
            <a:solidFill>
              <a:srgbClr val="1C2529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020170" y="4128226"/>
            <a:ext cx="2804528" cy="157485"/>
            <a:chOff x="0" y="0"/>
            <a:chExt cx="9194800" cy="812800"/>
          </a:xfrm>
        </p:grpSpPr>
        <p:sp>
          <p:nvSpPr>
            <p:cNvPr name="Freeform 16" id="16"/>
            <p:cNvSpPr/>
            <p:nvPr/>
          </p:nvSpPr>
          <p:spPr>
            <a:xfrm>
              <a:off x="467891" y="304800"/>
              <a:ext cx="13471998" cy="203200"/>
            </a:xfrm>
            <a:custGeom>
              <a:avLst/>
              <a:gdLst/>
              <a:ahLst/>
              <a:cxnLst/>
              <a:rect r="r" b="b" t="t" l="l"/>
              <a:pathLst>
                <a:path h="203200" w="13471998">
                  <a:moveTo>
                    <a:pt x="164292" y="0"/>
                  </a:moveTo>
                  <a:cubicBezTo>
                    <a:pt x="254653" y="0"/>
                    <a:pt x="328585" y="45720"/>
                    <a:pt x="328585" y="101600"/>
                  </a:cubicBezTo>
                  <a:cubicBezTo>
                    <a:pt x="328585" y="157480"/>
                    <a:pt x="254653" y="203200"/>
                    <a:pt x="164292" y="203200"/>
                  </a:cubicBezTo>
                  <a:cubicBezTo>
                    <a:pt x="73931" y="203200"/>
                    <a:pt x="0" y="157480"/>
                    <a:pt x="0" y="101600"/>
                  </a:cubicBezTo>
                  <a:cubicBezTo>
                    <a:pt x="0" y="45720"/>
                    <a:pt x="73931" y="0"/>
                    <a:pt x="164292" y="0"/>
                  </a:cubicBezTo>
                  <a:close/>
                  <a:moveTo>
                    <a:pt x="821463" y="0"/>
                  </a:moveTo>
                  <a:cubicBezTo>
                    <a:pt x="911824" y="0"/>
                    <a:pt x="985756" y="45720"/>
                    <a:pt x="985756" y="101600"/>
                  </a:cubicBezTo>
                  <a:cubicBezTo>
                    <a:pt x="985756" y="157480"/>
                    <a:pt x="911824" y="203200"/>
                    <a:pt x="821463" y="203200"/>
                  </a:cubicBezTo>
                  <a:cubicBezTo>
                    <a:pt x="731102" y="203200"/>
                    <a:pt x="657170" y="157480"/>
                    <a:pt x="657170" y="101600"/>
                  </a:cubicBezTo>
                  <a:cubicBezTo>
                    <a:pt x="657170" y="45720"/>
                    <a:pt x="731102" y="0"/>
                    <a:pt x="821463" y="0"/>
                  </a:cubicBezTo>
                  <a:close/>
                  <a:moveTo>
                    <a:pt x="1478634" y="0"/>
                  </a:moveTo>
                  <a:cubicBezTo>
                    <a:pt x="1568995" y="0"/>
                    <a:pt x="1642926" y="45720"/>
                    <a:pt x="1642926" y="101600"/>
                  </a:cubicBezTo>
                  <a:cubicBezTo>
                    <a:pt x="1642926" y="157480"/>
                    <a:pt x="1568995" y="203200"/>
                    <a:pt x="1478634" y="203200"/>
                  </a:cubicBezTo>
                  <a:cubicBezTo>
                    <a:pt x="1388273" y="203200"/>
                    <a:pt x="1314341" y="157480"/>
                    <a:pt x="1314341" y="101600"/>
                  </a:cubicBezTo>
                  <a:cubicBezTo>
                    <a:pt x="1314341" y="45720"/>
                    <a:pt x="1388273" y="0"/>
                    <a:pt x="1478634" y="0"/>
                  </a:cubicBezTo>
                  <a:close/>
                  <a:moveTo>
                    <a:pt x="2135804" y="0"/>
                  </a:moveTo>
                  <a:cubicBezTo>
                    <a:pt x="2226165" y="0"/>
                    <a:pt x="2300097" y="45720"/>
                    <a:pt x="2300097" y="101600"/>
                  </a:cubicBezTo>
                  <a:cubicBezTo>
                    <a:pt x="2300097" y="157480"/>
                    <a:pt x="2226165" y="203200"/>
                    <a:pt x="2135804" y="203200"/>
                  </a:cubicBezTo>
                  <a:cubicBezTo>
                    <a:pt x="2045443" y="203200"/>
                    <a:pt x="1971511" y="157480"/>
                    <a:pt x="1971511" y="101600"/>
                  </a:cubicBezTo>
                  <a:cubicBezTo>
                    <a:pt x="1971511" y="45720"/>
                    <a:pt x="2045443" y="0"/>
                    <a:pt x="2135804" y="0"/>
                  </a:cubicBezTo>
                  <a:close/>
                  <a:moveTo>
                    <a:pt x="2792975" y="0"/>
                  </a:moveTo>
                  <a:cubicBezTo>
                    <a:pt x="2883336" y="0"/>
                    <a:pt x="2957267" y="45720"/>
                    <a:pt x="2957267" y="101600"/>
                  </a:cubicBezTo>
                  <a:cubicBezTo>
                    <a:pt x="2957267" y="157480"/>
                    <a:pt x="2883336" y="203200"/>
                    <a:pt x="2792975" y="203200"/>
                  </a:cubicBezTo>
                  <a:cubicBezTo>
                    <a:pt x="2702614" y="203200"/>
                    <a:pt x="2628682" y="157480"/>
                    <a:pt x="2628682" y="101600"/>
                  </a:cubicBezTo>
                  <a:cubicBezTo>
                    <a:pt x="2628682" y="45720"/>
                    <a:pt x="2702614" y="0"/>
                    <a:pt x="2792975" y="0"/>
                  </a:cubicBezTo>
                  <a:close/>
                  <a:moveTo>
                    <a:pt x="3450145" y="0"/>
                  </a:moveTo>
                  <a:cubicBezTo>
                    <a:pt x="3540507" y="0"/>
                    <a:pt x="3614438" y="45720"/>
                    <a:pt x="3614438" y="101600"/>
                  </a:cubicBezTo>
                  <a:cubicBezTo>
                    <a:pt x="3614438" y="157480"/>
                    <a:pt x="3540507" y="203200"/>
                    <a:pt x="3450145" y="203200"/>
                  </a:cubicBezTo>
                  <a:cubicBezTo>
                    <a:pt x="3359785" y="203200"/>
                    <a:pt x="3285853" y="157480"/>
                    <a:pt x="3285853" y="101600"/>
                  </a:cubicBezTo>
                  <a:cubicBezTo>
                    <a:pt x="3285853" y="45720"/>
                    <a:pt x="3359785" y="0"/>
                    <a:pt x="3450145" y="0"/>
                  </a:cubicBezTo>
                  <a:close/>
                  <a:moveTo>
                    <a:pt x="4107316" y="0"/>
                  </a:moveTo>
                  <a:cubicBezTo>
                    <a:pt x="4197677" y="0"/>
                    <a:pt x="4271609" y="45720"/>
                    <a:pt x="4271609" y="101600"/>
                  </a:cubicBezTo>
                  <a:cubicBezTo>
                    <a:pt x="4271609" y="157480"/>
                    <a:pt x="4197677" y="203200"/>
                    <a:pt x="4107316" y="203200"/>
                  </a:cubicBezTo>
                  <a:cubicBezTo>
                    <a:pt x="4016955" y="203200"/>
                    <a:pt x="3943023" y="157480"/>
                    <a:pt x="3943023" y="101600"/>
                  </a:cubicBezTo>
                  <a:cubicBezTo>
                    <a:pt x="3943023" y="45720"/>
                    <a:pt x="4016955" y="0"/>
                    <a:pt x="4107316" y="0"/>
                  </a:cubicBezTo>
                  <a:close/>
                  <a:moveTo>
                    <a:pt x="4764487" y="0"/>
                  </a:moveTo>
                  <a:cubicBezTo>
                    <a:pt x="4854848" y="0"/>
                    <a:pt x="4928779" y="45720"/>
                    <a:pt x="4928779" y="101600"/>
                  </a:cubicBezTo>
                  <a:cubicBezTo>
                    <a:pt x="4928779" y="157480"/>
                    <a:pt x="4854848" y="203200"/>
                    <a:pt x="4764487" y="203200"/>
                  </a:cubicBezTo>
                  <a:cubicBezTo>
                    <a:pt x="4674126" y="203200"/>
                    <a:pt x="4600194" y="157480"/>
                    <a:pt x="4600194" y="101600"/>
                  </a:cubicBezTo>
                  <a:cubicBezTo>
                    <a:pt x="4600194" y="45720"/>
                    <a:pt x="4674126" y="0"/>
                    <a:pt x="4764487" y="0"/>
                  </a:cubicBezTo>
                  <a:close/>
                  <a:moveTo>
                    <a:pt x="5421657" y="0"/>
                  </a:moveTo>
                  <a:cubicBezTo>
                    <a:pt x="5512018" y="0"/>
                    <a:pt x="5585950" y="45720"/>
                    <a:pt x="5585950" y="101600"/>
                  </a:cubicBezTo>
                  <a:cubicBezTo>
                    <a:pt x="5585950" y="157480"/>
                    <a:pt x="5512018" y="203200"/>
                    <a:pt x="5421657" y="203200"/>
                  </a:cubicBezTo>
                  <a:cubicBezTo>
                    <a:pt x="5331296" y="203200"/>
                    <a:pt x="5257365" y="157480"/>
                    <a:pt x="5257365" y="101600"/>
                  </a:cubicBezTo>
                  <a:cubicBezTo>
                    <a:pt x="5257365" y="45720"/>
                    <a:pt x="5331296" y="0"/>
                    <a:pt x="5421657" y="0"/>
                  </a:cubicBezTo>
                  <a:close/>
                  <a:moveTo>
                    <a:pt x="6078828" y="0"/>
                  </a:moveTo>
                  <a:cubicBezTo>
                    <a:pt x="6169189" y="0"/>
                    <a:pt x="6243120" y="45720"/>
                    <a:pt x="6243120" y="101600"/>
                  </a:cubicBezTo>
                  <a:cubicBezTo>
                    <a:pt x="6243120" y="157480"/>
                    <a:pt x="6169189" y="203200"/>
                    <a:pt x="6078828" y="203200"/>
                  </a:cubicBezTo>
                  <a:cubicBezTo>
                    <a:pt x="5988467" y="203200"/>
                    <a:pt x="5914535" y="157480"/>
                    <a:pt x="5914535" y="101600"/>
                  </a:cubicBezTo>
                  <a:cubicBezTo>
                    <a:pt x="5914535" y="45720"/>
                    <a:pt x="5988467" y="0"/>
                    <a:pt x="6078828" y="0"/>
                  </a:cubicBezTo>
                  <a:close/>
                  <a:moveTo>
                    <a:pt x="6735999" y="0"/>
                  </a:moveTo>
                  <a:cubicBezTo>
                    <a:pt x="6826360" y="0"/>
                    <a:pt x="6900291" y="45720"/>
                    <a:pt x="6900291" y="101600"/>
                  </a:cubicBezTo>
                  <a:cubicBezTo>
                    <a:pt x="6900291" y="157480"/>
                    <a:pt x="6826360" y="203200"/>
                    <a:pt x="6735999" y="203200"/>
                  </a:cubicBezTo>
                  <a:cubicBezTo>
                    <a:pt x="6645638" y="203200"/>
                    <a:pt x="6571706" y="157480"/>
                    <a:pt x="6571706" y="101600"/>
                  </a:cubicBezTo>
                  <a:cubicBezTo>
                    <a:pt x="6571706" y="45720"/>
                    <a:pt x="6645638" y="0"/>
                    <a:pt x="6735999" y="0"/>
                  </a:cubicBezTo>
                  <a:close/>
                  <a:moveTo>
                    <a:pt x="7393169" y="0"/>
                  </a:moveTo>
                  <a:cubicBezTo>
                    <a:pt x="7483530" y="0"/>
                    <a:pt x="7557462" y="45720"/>
                    <a:pt x="7557462" y="101600"/>
                  </a:cubicBezTo>
                  <a:cubicBezTo>
                    <a:pt x="7557462" y="157480"/>
                    <a:pt x="7483530" y="203200"/>
                    <a:pt x="7393169" y="203200"/>
                  </a:cubicBezTo>
                  <a:cubicBezTo>
                    <a:pt x="7302808" y="203200"/>
                    <a:pt x="7228876" y="157480"/>
                    <a:pt x="7228876" y="101600"/>
                  </a:cubicBezTo>
                  <a:cubicBezTo>
                    <a:pt x="7228876" y="45720"/>
                    <a:pt x="7302808" y="0"/>
                    <a:pt x="7393169" y="0"/>
                  </a:cubicBezTo>
                  <a:close/>
                  <a:moveTo>
                    <a:pt x="8050340" y="0"/>
                  </a:moveTo>
                  <a:cubicBezTo>
                    <a:pt x="8140701" y="0"/>
                    <a:pt x="8214633" y="45720"/>
                    <a:pt x="8214633" y="101600"/>
                  </a:cubicBezTo>
                  <a:cubicBezTo>
                    <a:pt x="8214633" y="157480"/>
                    <a:pt x="8140701" y="203200"/>
                    <a:pt x="8050340" y="203200"/>
                  </a:cubicBezTo>
                  <a:cubicBezTo>
                    <a:pt x="7959979" y="203200"/>
                    <a:pt x="7886047" y="157480"/>
                    <a:pt x="7886047" y="101600"/>
                  </a:cubicBezTo>
                  <a:cubicBezTo>
                    <a:pt x="7886047" y="45720"/>
                    <a:pt x="7959979" y="0"/>
                    <a:pt x="8050340" y="0"/>
                  </a:cubicBezTo>
                  <a:close/>
                  <a:moveTo>
                    <a:pt x="8707510" y="0"/>
                  </a:moveTo>
                  <a:cubicBezTo>
                    <a:pt x="8797871" y="0"/>
                    <a:pt x="8871803" y="45720"/>
                    <a:pt x="8871803" y="101600"/>
                  </a:cubicBezTo>
                  <a:cubicBezTo>
                    <a:pt x="8871803" y="157480"/>
                    <a:pt x="8797871" y="203200"/>
                    <a:pt x="8707510" y="203200"/>
                  </a:cubicBezTo>
                  <a:cubicBezTo>
                    <a:pt x="8617150" y="203200"/>
                    <a:pt x="8543218" y="157480"/>
                    <a:pt x="8543218" y="101600"/>
                  </a:cubicBezTo>
                  <a:cubicBezTo>
                    <a:pt x="8543218" y="45720"/>
                    <a:pt x="8617150" y="0"/>
                    <a:pt x="8707510" y="0"/>
                  </a:cubicBezTo>
                  <a:close/>
                  <a:moveTo>
                    <a:pt x="9364681" y="0"/>
                  </a:moveTo>
                  <a:cubicBezTo>
                    <a:pt x="9455042" y="0"/>
                    <a:pt x="9528974" y="45720"/>
                    <a:pt x="9528974" y="101600"/>
                  </a:cubicBezTo>
                  <a:cubicBezTo>
                    <a:pt x="9528974" y="157480"/>
                    <a:pt x="9455042" y="203200"/>
                    <a:pt x="9364681" y="203200"/>
                  </a:cubicBezTo>
                  <a:cubicBezTo>
                    <a:pt x="9274321" y="203200"/>
                    <a:pt x="9200389" y="157480"/>
                    <a:pt x="9200389" y="101600"/>
                  </a:cubicBezTo>
                  <a:cubicBezTo>
                    <a:pt x="9200389" y="45720"/>
                    <a:pt x="9274321" y="0"/>
                    <a:pt x="9364681" y="0"/>
                  </a:cubicBezTo>
                  <a:close/>
                  <a:moveTo>
                    <a:pt x="10021852" y="0"/>
                  </a:moveTo>
                  <a:cubicBezTo>
                    <a:pt x="10112213" y="0"/>
                    <a:pt x="10186145" y="45720"/>
                    <a:pt x="10186145" y="101600"/>
                  </a:cubicBezTo>
                  <a:cubicBezTo>
                    <a:pt x="10186145" y="157480"/>
                    <a:pt x="10112213" y="203200"/>
                    <a:pt x="10021852" y="203200"/>
                  </a:cubicBezTo>
                  <a:cubicBezTo>
                    <a:pt x="9931491" y="203200"/>
                    <a:pt x="9857559" y="157480"/>
                    <a:pt x="9857559" y="101600"/>
                  </a:cubicBezTo>
                  <a:cubicBezTo>
                    <a:pt x="9857559" y="45720"/>
                    <a:pt x="9931491" y="0"/>
                    <a:pt x="10021852" y="0"/>
                  </a:cubicBezTo>
                  <a:close/>
                  <a:moveTo>
                    <a:pt x="10679022" y="0"/>
                  </a:moveTo>
                  <a:cubicBezTo>
                    <a:pt x="10769384" y="0"/>
                    <a:pt x="10843315" y="45720"/>
                    <a:pt x="10843315" y="101600"/>
                  </a:cubicBezTo>
                  <a:cubicBezTo>
                    <a:pt x="10843315" y="157480"/>
                    <a:pt x="10769384" y="203200"/>
                    <a:pt x="10679022" y="203200"/>
                  </a:cubicBezTo>
                  <a:cubicBezTo>
                    <a:pt x="10588661" y="203200"/>
                    <a:pt x="10514730" y="157480"/>
                    <a:pt x="10514730" y="101600"/>
                  </a:cubicBezTo>
                  <a:cubicBezTo>
                    <a:pt x="10514730" y="45720"/>
                    <a:pt x="10588661" y="0"/>
                    <a:pt x="10679022" y="0"/>
                  </a:cubicBezTo>
                  <a:close/>
                  <a:moveTo>
                    <a:pt x="11336193" y="0"/>
                  </a:moveTo>
                  <a:cubicBezTo>
                    <a:pt x="11426554" y="0"/>
                    <a:pt x="11500485" y="45720"/>
                    <a:pt x="11500485" y="101600"/>
                  </a:cubicBezTo>
                  <a:cubicBezTo>
                    <a:pt x="11500485" y="157480"/>
                    <a:pt x="11426554" y="203200"/>
                    <a:pt x="11336193" y="203200"/>
                  </a:cubicBezTo>
                  <a:cubicBezTo>
                    <a:pt x="11245832" y="203200"/>
                    <a:pt x="11171900" y="157480"/>
                    <a:pt x="11171900" y="101600"/>
                  </a:cubicBezTo>
                  <a:cubicBezTo>
                    <a:pt x="11171900" y="45720"/>
                    <a:pt x="11245831" y="0"/>
                    <a:pt x="11336193" y="0"/>
                  </a:cubicBezTo>
                  <a:close/>
                  <a:moveTo>
                    <a:pt x="11993364" y="0"/>
                  </a:moveTo>
                  <a:cubicBezTo>
                    <a:pt x="12083725" y="0"/>
                    <a:pt x="12157656" y="45720"/>
                    <a:pt x="12157656" y="101600"/>
                  </a:cubicBezTo>
                  <a:cubicBezTo>
                    <a:pt x="12157656" y="157480"/>
                    <a:pt x="12083725" y="203200"/>
                    <a:pt x="11993364" y="203200"/>
                  </a:cubicBezTo>
                  <a:cubicBezTo>
                    <a:pt x="11903003" y="203200"/>
                    <a:pt x="11829071" y="157480"/>
                    <a:pt x="11829071" y="101600"/>
                  </a:cubicBezTo>
                  <a:cubicBezTo>
                    <a:pt x="11829071" y="45720"/>
                    <a:pt x="11903002" y="0"/>
                    <a:pt x="11993364" y="0"/>
                  </a:cubicBezTo>
                  <a:close/>
                  <a:moveTo>
                    <a:pt x="12650535" y="0"/>
                  </a:moveTo>
                  <a:cubicBezTo>
                    <a:pt x="12740895" y="0"/>
                    <a:pt x="12814827" y="45720"/>
                    <a:pt x="12814827" y="101600"/>
                  </a:cubicBezTo>
                  <a:cubicBezTo>
                    <a:pt x="12814827" y="157480"/>
                    <a:pt x="12740895" y="203200"/>
                    <a:pt x="12650535" y="203200"/>
                  </a:cubicBezTo>
                  <a:cubicBezTo>
                    <a:pt x="12560173" y="203200"/>
                    <a:pt x="12486242" y="157480"/>
                    <a:pt x="12486242" y="101600"/>
                  </a:cubicBezTo>
                  <a:cubicBezTo>
                    <a:pt x="12486242" y="45720"/>
                    <a:pt x="12560173" y="0"/>
                    <a:pt x="12650535" y="0"/>
                  </a:cubicBezTo>
                  <a:close/>
                  <a:moveTo>
                    <a:pt x="13307705" y="0"/>
                  </a:moveTo>
                  <a:cubicBezTo>
                    <a:pt x="13398066" y="0"/>
                    <a:pt x="13471998" y="45720"/>
                    <a:pt x="13471998" y="101600"/>
                  </a:cubicBezTo>
                  <a:cubicBezTo>
                    <a:pt x="13471998" y="157480"/>
                    <a:pt x="13398066" y="203200"/>
                    <a:pt x="13307705" y="203200"/>
                  </a:cubicBezTo>
                  <a:cubicBezTo>
                    <a:pt x="13217343" y="203200"/>
                    <a:pt x="13143413" y="157480"/>
                    <a:pt x="13143413" y="101600"/>
                  </a:cubicBezTo>
                  <a:cubicBezTo>
                    <a:pt x="13143413" y="45720"/>
                    <a:pt x="13217343" y="0"/>
                    <a:pt x="13307705" y="0"/>
                  </a:cubicBezTo>
                  <a:close/>
                </a:path>
              </a:pathLst>
            </a:custGeom>
            <a:solidFill>
              <a:srgbClr val="1C2529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9747806" y="6487678"/>
            <a:ext cx="3428942" cy="564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4"/>
              </a:lnSpc>
            </a:pPr>
            <a:r>
              <a:rPr lang="en-US" sz="1800" spc="9">
                <a:solidFill>
                  <a:srgbClr val="000000"/>
                </a:solidFill>
                <a:latin typeface="Aileron Regular Italics"/>
              </a:rPr>
              <a:t>Manager Diverse Business Empowerment, Exelon</a:t>
            </a:r>
          </a:p>
        </p:txBody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9" id="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r="0" t="0" b="0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9668120" y="4797171"/>
            <a:ext cx="3508627" cy="346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3"/>
              </a:lnSpc>
            </a:pPr>
            <a:r>
              <a:rPr lang="en-US" sz="2100" spc="10">
                <a:solidFill>
                  <a:srgbClr val="000000"/>
                </a:solidFill>
                <a:latin typeface="Aileron Heavy Italics"/>
              </a:rPr>
              <a:t>ALICIA WILSON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534297" y="5133975"/>
            <a:ext cx="5776274" cy="8313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4"/>
              </a:lnSpc>
            </a:pPr>
            <a:r>
              <a:rPr lang="en-US" sz="1800" spc="9">
                <a:solidFill>
                  <a:srgbClr val="000000"/>
                </a:solidFill>
                <a:latin typeface="Aileron Regular Italics"/>
              </a:rPr>
              <a:t>Vice President for Economic </a:t>
            </a:r>
          </a:p>
          <a:p>
            <a:pPr algn="ctr">
              <a:lnSpc>
                <a:spcPts val="2214"/>
              </a:lnSpc>
            </a:pPr>
            <a:r>
              <a:rPr lang="en-US" sz="1800" spc="9">
                <a:solidFill>
                  <a:srgbClr val="000000"/>
                </a:solidFill>
                <a:latin typeface="Aileron Regular Italics"/>
              </a:rPr>
              <a:t>Development at Johns Hopkins University </a:t>
            </a:r>
          </a:p>
          <a:p>
            <a:pPr algn="ctr">
              <a:lnSpc>
                <a:spcPts val="2214"/>
              </a:lnSpc>
            </a:pPr>
            <a:r>
              <a:rPr lang="en-US" sz="1800" spc="9">
                <a:solidFill>
                  <a:srgbClr val="000000"/>
                </a:solidFill>
                <a:latin typeface="Aileron Regular Italics"/>
              </a:rPr>
              <a:t>and Health Systems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668120" y="6155284"/>
            <a:ext cx="3508627" cy="346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3"/>
              </a:lnSpc>
            </a:pPr>
            <a:r>
              <a:rPr lang="en-US" sz="2100" spc="10">
                <a:solidFill>
                  <a:srgbClr val="000000"/>
                </a:solidFill>
                <a:latin typeface="Aileron Heavy"/>
              </a:rPr>
              <a:t>FRANK KELLY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668120" y="7237536"/>
            <a:ext cx="3508627" cy="346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3"/>
              </a:lnSpc>
            </a:pPr>
            <a:r>
              <a:rPr lang="en-US" sz="2100" spc="10">
                <a:solidFill>
                  <a:srgbClr val="000000"/>
                </a:solidFill>
                <a:latin typeface="Aileron Heavy Italics"/>
              </a:rPr>
              <a:t>GARY TUGGLE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648044" y="7612440"/>
            <a:ext cx="3609415" cy="845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4"/>
              </a:lnSpc>
            </a:pPr>
            <a:r>
              <a:rPr lang="en-US" sz="1800" spc="9">
                <a:solidFill>
                  <a:srgbClr val="000000"/>
                </a:solidFill>
                <a:latin typeface="Aileron Regular Italics"/>
              </a:rPr>
              <a:t>Director of Enterprise Diversity and Inclusion at the University of Maryland Medical System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TextBox 6" id="6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Welcome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06490" y="2086631"/>
            <a:ext cx="6887485" cy="6887485"/>
          </a:xfrm>
          <a:prstGeom prst="rect">
            <a:avLst/>
          </a:prstGeom>
        </p:spPr>
      </p:pic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2250510" y="2424872"/>
            <a:ext cx="6207739" cy="6207715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196" r="-2196" t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9144000" y="4509959"/>
            <a:ext cx="8553900" cy="585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3"/>
              </a:lnSpc>
            </a:pPr>
            <a:r>
              <a:rPr lang="en-US" sz="3916" spc="19">
                <a:solidFill>
                  <a:srgbClr val="FFFFFF"/>
                </a:solidFill>
                <a:latin typeface="Aileron Heavy Bold"/>
              </a:rPr>
              <a:t>N. SCOTT PHILLIPS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790011" y="5086350"/>
            <a:ext cx="4985152" cy="820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3"/>
              </a:lnSpc>
            </a:pPr>
            <a:r>
              <a:rPr lang="en-US" sz="2611" spc="26">
                <a:solidFill>
                  <a:srgbClr val="FFFFFF"/>
                </a:solidFill>
                <a:latin typeface="Aileron Regular Italics"/>
              </a:rPr>
              <a:t>Director, Baltimore MBDA Advanced Manufacturing Center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1144550" y="3680599"/>
            <a:ext cx="4820209" cy="819835"/>
            <a:chOff x="0" y="0"/>
            <a:chExt cx="37506457" cy="6379210"/>
          </a:xfrm>
        </p:grpSpPr>
        <p:sp>
          <p:nvSpPr>
            <p:cNvPr name="Freeform 19" id="19"/>
            <p:cNvSpPr/>
            <p:nvPr/>
          </p:nvSpPr>
          <p:spPr>
            <a:xfrm>
              <a:off x="0" y="0"/>
              <a:ext cx="37506458" cy="6379210"/>
            </a:xfrm>
            <a:custGeom>
              <a:avLst/>
              <a:gdLst/>
              <a:ahLst/>
              <a:cxnLst/>
              <a:rect r="r" b="b" t="t" l="l"/>
              <a:pathLst>
                <a:path h="6379210" w="37506458">
                  <a:moveTo>
                    <a:pt x="30797019" y="0"/>
                  </a:moveTo>
                  <a:lnTo>
                    <a:pt x="8442777" y="0"/>
                  </a:lnTo>
                  <a:lnTo>
                    <a:pt x="6766209" y="7620"/>
                  </a:lnTo>
                  <a:lnTo>
                    <a:pt x="0" y="6379210"/>
                  </a:lnTo>
                  <a:lnTo>
                    <a:pt x="30860547" y="6379210"/>
                  </a:lnTo>
                  <a:lnTo>
                    <a:pt x="37506458" y="0"/>
                  </a:lnTo>
                  <a:close/>
                </a:path>
              </a:pathLst>
            </a:custGeom>
            <a:solidFill>
              <a:srgbClr val="BF1D18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11475138" y="3892136"/>
            <a:ext cx="3983264" cy="406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5"/>
              </a:lnSpc>
            </a:pPr>
            <a:r>
              <a:rPr lang="en-US" sz="2728" spc="734">
                <a:solidFill>
                  <a:srgbClr val="FFFFFF"/>
                </a:solidFill>
                <a:latin typeface="Aileron Heavy Bold"/>
              </a:rPr>
              <a:t>MODERATOR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r="0" t="0" b="0"/>
              </a:stretch>
            </a:blipFill>
          </p:spPr>
        </p:sp>
      </p:grpSp>
      <p:sp>
        <p:nvSpPr>
          <p:cNvPr name="AutoShape 8" id="8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4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931468" y="1932680"/>
            <a:ext cx="6948631" cy="6948631"/>
          </a:xfrm>
          <a:prstGeom prst="rect">
            <a:avLst/>
          </a:prstGeom>
        </p:spPr>
      </p:pic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-1584395" y="2273923"/>
            <a:ext cx="6262851" cy="6262825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506" r="-123275" t="-69618" b="-119911"/>
              </a:stretch>
            </a:blipFill>
          </p:spPr>
        </p:sp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6"/>
          <a:srcRect l="5696" t="53413" r="52652" b="0"/>
          <a:stretch>
            <a:fillRect/>
          </a:stretch>
        </p:blipFill>
        <p:spPr>
          <a:xfrm flipH="false" flipV="false" rot="0">
            <a:off x="5152051" y="2500726"/>
            <a:ext cx="4144415" cy="5997448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852798" y="2500726"/>
            <a:ext cx="2362456" cy="1603517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6"/>
          <a:srcRect l="52529" t="0" r="3499" b="38209"/>
          <a:stretch>
            <a:fillRect/>
          </a:stretch>
        </p:blipFill>
        <p:spPr>
          <a:xfrm flipH="false" flipV="false" rot="0">
            <a:off x="9296466" y="642828"/>
            <a:ext cx="5080365" cy="9236677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-269165" y="368862"/>
            <a:ext cx="9182365" cy="141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spc="25">
                <a:solidFill>
                  <a:srgbClr val="FFFFFF"/>
                </a:solidFill>
                <a:latin typeface="Montserrat Classic Bold"/>
              </a:rPr>
              <a:t>Minority Business Development Agency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TextBox 6" id="6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About MiHub Co-op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-1042000" y="2659116"/>
            <a:ext cx="6184132" cy="6184132"/>
            <a:chOff x="0" y="0"/>
            <a:chExt cx="8245509" cy="8245509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8245509" cy="8245509"/>
            </a:xfrm>
            <a:prstGeom prst="rect">
              <a:avLst/>
            </a:prstGeom>
          </p:spPr>
        </p:pic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411851" y="404932"/>
              <a:ext cx="7431736" cy="7431706"/>
              <a:chOff x="0" y="0"/>
              <a:chExt cx="6350000" cy="6349975"/>
            </a:xfrm>
          </p:grpSpPr>
          <p:sp>
            <p:nvSpPr>
              <p:cNvPr name="Freeform 14" id="14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32758" r="-32758" t="0" b="0"/>
                </a:stretch>
              </a:blipFill>
            </p:spPr>
          </p:sp>
        </p:grpSp>
      </p:grpSp>
      <p:sp>
        <p:nvSpPr>
          <p:cNvPr name="TextBox 15" id="15"/>
          <p:cNvSpPr txBox="true"/>
          <p:nvPr/>
        </p:nvSpPr>
        <p:spPr>
          <a:xfrm rot="0">
            <a:off x="8229839" y="3002562"/>
            <a:ext cx="8560850" cy="1384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5"/>
              </a:lnSpc>
            </a:pPr>
            <a:r>
              <a:rPr lang="en-US" sz="2894" spc="57">
                <a:solidFill>
                  <a:srgbClr val="FFFFFF"/>
                </a:solidFill>
                <a:latin typeface="Aileron Regular"/>
              </a:rPr>
              <a:t>Th</a:t>
            </a:r>
            <a:r>
              <a:rPr lang="en-US" sz="2894" spc="57">
                <a:solidFill>
                  <a:srgbClr val="FFFFFF"/>
                </a:solidFill>
                <a:latin typeface="Aileron Regular"/>
              </a:rPr>
              <a:t>e MiHUB Co-op is a jointly-owned and</a:t>
            </a:r>
          </a:p>
          <a:p>
            <a:pPr algn="ctr">
              <a:lnSpc>
                <a:spcPts val="3675"/>
              </a:lnSpc>
            </a:pPr>
            <a:r>
              <a:rPr lang="en-US" sz="2894" spc="57">
                <a:solidFill>
                  <a:srgbClr val="FFFFFF"/>
                </a:solidFill>
                <a:latin typeface="Aileron Regular"/>
              </a:rPr>
              <a:t>democratically controlled enterprise united to</a:t>
            </a:r>
          </a:p>
          <a:p>
            <a:pPr algn="ctr">
              <a:lnSpc>
                <a:spcPts val="3675"/>
              </a:lnSpc>
            </a:pPr>
            <a:r>
              <a:rPr lang="en-US" sz="2894" spc="57">
                <a:solidFill>
                  <a:srgbClr val="FFFFFF"/>
                </a:solidFill>
                <a:latin typeface="Aileron Regular"/>
              </a:rPr>
              <a:t>increase the success of minority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911380" y="4781351"/>
            <a:ext cx="8879310" cy="657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7"/>
              </a:lnSpc>
            </a:pPr>
            <a:r>
              <a:rPr lang="en-US" sz="3924" spc="145">
                <a:solidFill>
                  <a:srgbClr val="FFBD59"/>
                </a:solidFill>
                <a:latin typeface="Montserrat Classic Bold"/>
              </a:rPr>
              <a:t>Our Mission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708952" y="5722607"/>
            <a:ext cx="9240967" cy="1720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677" spc="53">
                <a:solidFill>
                  <a:srgbClr val="FFFFFF"/>
                </a:solidFill>
                <a:latin typeface="Aileron Regular"/>
              </a:rPr>
              <a:t>Provid</a:t>
            </a:r>
            <a:r>
              <a:rPr lang="en-US" sz="2677" spc="53">
                <a:solidFill>
                  <a:srgbClr val="FFFFFF"/>
                </a:solidFill>
                <a:latin typeface="Aileron Regular"/>
              </a:rPr>
              <a:t>e access, education, opportunities and</a:t>
            </a:r>
          </a:p>
          <a:p>
            <a:pPr algn="ctr">
              <a:lnSpc>
                <a:spcPts val="3400"/>
              </a:lnSpc>
            </a:pPr>
            <a:r>
              <a:rPr lang="en-US" sz="2677" spc="53">
                <a:solidFill>
                  <a:srgbClr val="FFFFFF"/>
                </a:solidFill>
                <a:latin typeface="Aileron Regular"/>
              </a:rPr>
              <a:t>shared infrastructure to increase the success</a:t>
            </a:r>
          </a:p>
          <a:p>
            <a:pPr algn="ctr">
              <a:lnSpc>
                <a:spcPts val="3400"/>
              </a:lnSpc>
            </a:pPr>
            <a:r>
              <a:rPr lang="en-US" sz="2677" spc="53">
                <a:solidFill>
                  <a:srgbClr val="FFFFFF"/>
                </a:solidFill>
                <a:latin typeface="Aileron Regular"/>
              </a:rPr>
              <a:t>of minority manufacturers in the advanced</a:t>
            </a:r>
          </a:p>
          <a:p>
            <a:pPr algn="ctr">
              <a:lnSpc>
                <a:spcPts val="3400"/>
              </a:lnSpc>
            </a:pPr>
            <a:r>
              <a:rPr lang="en-US" sz="2677" spc="53">
                <a:solidFill>
                  <a:srgbClr val="FFFFFF"/>
                </a:solidFill>
                <a:latin typeface="Aileron Regular"/>
              </a:rPr>
              <a:t>manufacturing industry.</a:t>
            </a:r>
          </a:p>
        </p:txBody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9" id="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5822121" y="4707243"/>
            <a:ext cx="7219759" cy="2258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42260" indent="-171130" lvl="1">
              <a:lnSpc>
                <a:spcPts val="3627"/>
              </a:lnSpc>
              <a:buFont typeface="Arial"/>
              <a:buChar char="•"/>
            </a:pPr>
            <a:r>
              <a:rPr lang="en-US" sz="2073" spc="47">
                <a:solidFill>
                  <a:srgbClr val="FFFFFF"/>
                </a:solidFill>
                <a:latin typeface="Aileron Regular"/>
              </a:rPr>
              <a:t>Eng</a:t>
            </a:r>
            <a:r>
              <a:rPr lang="en-US" sz="2073" spc="47">
                <a:solidFill>
                  <a:srgbClr val="FFFFFF"/>
                </a:solidFill>
                <a:latin typeface="Aileron Regular"/>
              </a:rPr>
              <a:t>ineering</a:t>
            </a:r>
          </a:p>
          <a:p>
            <a:pPr marL="342260" indent="-171130" lvl="1">
              <a:lnSpc>
                <a:spcPts val="3627"/>
              </a:lnSpc>
              <a:buFont typeface="Arial"/>
              <a:buChar char="•"/>
            </a:pPr>
            <a:r>
              <a:rPr lang="en-US" sz="2073" spc="47">
                <a:solidFill>
                  <a:srgbClr val="FFFFFF"/>
                </a:solidFill>
                <a:latin typeface="Aileron Regular"/>
              </a:rPr>
              <a:t>Pro</a:t>
            </a:r>
            <a:r>
              <a:rPr lang="en-US" sz="2073" spc="47">
                <a:solidFill>
                  <a:srgbClr val="FFFFFF"/>
                </a:solidFill>
                <a:latin typeface="Aileron Regular"/>
              </a:rPr>
              <a:t>totyping</a:t>
            </a:r>
          </a:p>
          <a:p>
            <a:pPr marL="342260" indent="-171130" lvl="1">
              <a:lnSpc>
                <a:spcPts val="3627"/>
              </a:lnSpc>
              <a:buFont typeface="Arial"/>
              <a:buChar char="•"/>
            </a:pPr>
            <a:r>
              <a:rPr lang="en-US" sz="2073" spc="47">
                <a:solidFill>
                  <a:srgbClr val="FFFFFF"/>
                </a:solidFill>
                <a:latin typeface="Aileron Regular"/>
              </a:rPr>
              <a:t>S</a:t>
            </a:r>
            <a:r>
              <a:rPr lang="en-US" sz="2073" spc="47">
                <a:solidFill>
                  <a:srgbClr val="FFFFFF"/>
                </a:solidFill>
                <a:latin typeface="Aileron Regular"/>
              </a:rPr>
              <a:t>ourcing &amp; </a:t>
            </a:r>
            <a:r>
              <a:rPr lang="en-US" sz="2073" spc="47">
                <a:solidFill>
                  <a:srgbClr val="FFFFFF"/>
                </a:solidFill>
                <a:latin typeface="Aileron Regular"/>
              </a:rPr>
              <a:t>Contract Manufacturing</a:t>
            </a:r>
          </a:p>
          <a:p>
            <a:pPr marL="342260" indent="-171130" lvl="1">
              <a:lnSpc>
                <a:spcPts val="3627"/>
              </a:lnSpc>
              <a:buFont typeface="Arial"/>
              <a:buChar char="•"/>
            </a:pPr>
            <a:r>
              <a:rPr lang="en-US" sz="2073" spc="47">
                <a:solidFill>
                  <a:srgbClr val="FFFFFF"/>
                </a:solidFill>
                <a:latin typeface="Aileron Regular"/>
              </a:rPr>
              <a:t>Technology Scouting &amp;</a:t>
            </a:r>
          </a:p>
          <a:p>
            <a:pPr marL="342260" indent="-171130" lvl="1">
              <a:lnSpc>
                <a:spcPts val="3627"/>
              </a:lnSpc>
              <a:buFont typeface="Arial"/>
              <a:buChar char="•"/>
            </a:pPr>
            <a:r>
              <a:rPr lang="en-US" sz="2073" spc="47">
                <a:solidFill>
                  <a:srgbClr val="FFFFFF"/>
                </a:solidFill>
                <a:latin typeface="Aileron Regular"/>
              </a:rPr>
              <a:t>Commercialization</a:t>
            </a:r>
          </a:p>
        </p:txBody>
      </p:sp>
      <p:sp>
        <p:nvSpPr>
          <p:cNvPr name="AutoShape 5" id="5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TextBox 7" id="7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AutoShape 8" id="8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Services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659912" y="1347227"/>
            <a:ext cx="6948631" cy="6948631"/>
          </a:xfrm>
          <a:prstGeom prst="rect">
            <a:avLst/>
          </a:prstGeom>
        </p:spPr>
      </p:pic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1317021" y="1708396"/>
            <a:ext cx="6262851" cy="6262825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r="-47204" t="-43034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5983945" y="2861534"/>
            <a:ext cx="6186504" cy="173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3"/>
              </a:lnSpc>
            </a:pPr>
            <a:r>
              <a:rPr lang="en-US" sz="3400" spc="125">
                <a:solidFill>
                  <a:srgbClr val="FFBD59"/>
                </a:solidFill>
                <a:latin typeface="Montserrat Classic Bold"/>
              </a:rPr>
              <a:t>Turnkey Product Design,</a:t>
            </a:r>
          </a:p>
          <a:p>
            <a:pPr>
              <a:lnSpc>
                <a:spcPts val="4624"/>
              </a:lnSpc>
            </a:pPr>
            <a:r>
              <a:rPr lang="en-US" sz="3400" spc="125">
                <a:solidFill>
                  <a:srgbClr val="FFBD59"/>
                </a:solidFill>
                <a:latin typeface="Montserrat Classic Bold"/>
              </a:rPr>
              <a:t>Prototyping and Scalable</a:t>
            </a:r>
          </a:p>
          <a:p>
            <a:pPr>
              <a:lnSpc>
                <a:spcPts val="4623"/>
              </a:lnSpc>
            </a:pPr>
            <a:r>
              <a:rPr lang="en-US" sz="3400" spc="125">
                <a:solidFill>
                  <a:srgbClr val="FFBD59"/>
                </a:solidFill>
                <a:latin typeface="Montserrat Classic Bold"/>
              </a:rPr>
              <a:t>Production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12101496" y="2829115"/>
            <a:ext cx="6186504" cy="1150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4"/>
              </a:lnSpc>
            </a:pPr>
            <a:r>
              <a:rPr lang="en-US" sz="3400" spc="125">
                <a:solidFill>
                  <a:srgbClr val="FFBD59"/>
                </a:solidFill>
                <a:latin typeface="Montserrat Classic Bold"/>
              </a:rPr>
              <a:t>Capacity Building and</a:t>
            </a:r>
          </a:p>
          <a:p>
            <a:pPr>
              <a:lnSpc>
                <a:spcPts val="4623"/>
              </a:lnSpc>
            </a:pPr>
            <a:r>
              <a:rPr lang="en-US" sz="3400" spc="125">
                <a:solidFill>
                  <a:srgbClr val="FFBD59"/>
                </a:solidFill>
                <a:latin typeface="Montserrat Classic Bold"/>
              </a:rPr>
              <a:t>Business Development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101496" y="4707243"/>
            <a:ext cx="7219759" cy="2715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42260" indent="-171130" lvl="1">
              <a:lnSpc>
                <a:spcPts val="3627"/>
              </a:lnSpc>
              <a:buFont typeface="Arial"/>
              <a:buChar char="•"/>
            </a:pPr>
            <a:r>
              <a:rPr lang="en-US" sz="2073" spc="47">
                <a:solidFill>
                  <a:srgbClr val="FFFFFF"/>
                </a:solidFill>
                <a:latin typeface="Aileron Regular"/>
              </a:rPr>
              <a:t>Strateg</a:t>
            </a:r>
            <a:r>
              <a:rPr lang="en-US" sz="2073" spc="47">
                <a:solidFill>
                  <a:srgbClr val="FFFFFF"/>
                </a:solidFill>
                <a:latin typeface="Aileron Regular"/>
              </a:rPr>
              <a:t>ic Business Review</a:t>
            </a:r>
          </a:p>
          <a:p>
            <a:pPr marL="342260" indent="-171130" lvl="1">
              <a:lnSpc>
                <a:spcPts val="3627"/>
              </a:lnSpc>
              <a:buFont typeface="Arial"/>
              <a:buChar char="•"/>
            </a:pPr>
            <a:r>
              <a:rPr lang="en-US" sz="2073" spc="47">
                <a:solidFill>
                  <a:srgbClr val="FFFFFF"/>
                </a:solidFill>
                <a:latin typeface="Aileron Regular"/>
              </a:rPr>
              <a:t>Access </a:t>
            </a:r>
            <a:r>
              <a:rPr lang="en-US" sz="2073" spc="47">
                <a:solidFill>
                  <a:srgbClr val="FFFFFF"/>
                </a:solidFill>
                <a:latin typeface="Aileron Regular"/>
              </a:rPr>
              <a:t>to New Markets</a:t>
            </a:r>
          </a:p>
          <a:p>
            <a:pPr marL="342260" indent="-171130" lvl="1">
              <a:lnSpc>
                <a:spcPts val="3627"/>
              </a:lnSpc>
              <a:buFont typeface="Arial"/>
              <a:buChar char="•"/>
            </a:pPr>
            <a:r>
              <a:rPr lang="en-US" sz="2073" spc="47">
                <a:solidFill>
                  <a:srgbClr val="FFFFFF"/>
                </a:solidFill>
                <a:latin typeface="Aileron Regular"/>
              </a:rPr>
              <a:t>A</a:t>
            </a:r>
            <a:r>
              <a:rPr lang="en-US" sz="2073" spc="47">
                <a:solidFill>
                  <a:srgbClr val="FFFFFF"/>
                </a:solidFill>
                <a:latin typeface="Aileron Regular"/>
              </a:rPr>
              <a:t>ccess to </a:t>
            </a:r>
            <a:r>
              <a:rPr lang="en-US" sz="2073" spc="47">
                <a:solidFill>
                  <a:srgbClr val="FFFFFF"/>
                </a:solidFill>
                <a:latin typeface="Aileron Regular"/>
              </a:rPr>
              <a:t>Contracts</a:t>
            </a:r>
          </a:p>
          <a:p>
            <a:pPr marL="342260" indent="-171130" lvl="1">
              <a:lnSpc>
                <a:spcPts val="3627"/>
              </a:lnSpc>
              <a:buFont typeface="Arial"/>
              <a:buChar char="•"/>
            </a:pPr>
            <a:r>
              <a:rPr lang="en-US" sz="2073" spc="47">
                <a:solidFill>
                  <a:srgbClr val="FFFFFF"/>
                </a:solidFill>
                <a:latin typeface="Aileron Regular"/>
              </a:rPr>
              <a:t>Access to Capital &amp; Finance</a:t>
            </a:r>
          </a:p>
          <a:p>
            <a:pPr marL="342260" indent="-171130" lvl="1">
              <a:lnSpc>
                <a:spcPts val="3627"/>
              </a:lnSpc>
              <a:buFont typeface="Arial"/>
              <a:buChar char="•"/>
            </a:pPr>
            <a:r>
              <a:rPr lang="en-US" sz="2073" spc="47">
                <a:solidFill>
                  <a:srgbClr val="FFFFFF"/>
                </a:solidFill>
                <a:latin typeface="Aileron Regular"/>
              </a:rPr>
              <a:t>Management</a:t>
            </a:r>
          </a:p>
          <a:p>
            <a:pPr marL="342260" indent="-171130" lvl="1">
              <a:lnSpc>
                <a:spcPts val="3627"/>
              </a:lnSpc>
              <a:buFont typeface="Arial"/>
              <a:buChar char="•"/>
            </a:pPr>
            <a:r>
              <a:rPr lang="en-US" sz="2073" spc="47">
                <a:solidFill>
                  <a:srgbClr val="FFFFFF"/>
                </a:solidFill>
                <a:latin typeface="Aileron Regular"/>
              </a:rPr>
              <a:t>Global Business Development</a:t>
            </a:r>
          </a:p>
        </p:txBody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-1317021" y="1708396"/>
            <a:ext cx="6262851" cy="6262825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4952" r="-24952" t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810066" y="4686912"/>
            <a:ext cx="7681263" cy="40623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281588" indent="-140794" lvl="1">
              <a:lnSpc>
                <a:spcPts val="2984"/>
              </a:lnSpc>
              <a:buFont typeface="Arial"/>
              <a:buChar char="•"/>
            </a:pPr>
            <a:r>
              <a:rPr lang="en-US" sz="1705" spc="39">
                <a:solidFill>
                  <a:srgbClr val="FFFFFF"/>
                </a:solidFill>
                <a:latin typeface="Aileron Regular"/>
              </a:rPr>
              <a:t>Minor</a:t>
            </a:r>
            <a:r>
              <a:rPr lang="en-US" sz="1705" spc="39">
                <a:solidFill>
                  <a:srgbClr val="FFFFFF"/>
                </a:solidFill>
                <a:latin typeface="Aileron Regular"/>
              </a:rPr>
              <a:t>ity Manufacturers</a:t>
            </a:r>
          </a:p>
          <a:p>
            <a:pPr marL="281588" indent="-140794" lvl="1">
              <a:lnSpc>
                <a:spcPts val="2984"/>
              </a:lnSpc>
              <a:buFont typeface="Arial"/>
              <a:buChar char="•"/>
            </a:pPr>
            <a:r>
              <a:rPr lang="en-US" sz="1705" spc="39">
                <a:solidFill>
                  <a:srgbClr val="FFFFFF"/>
                </a:solidFill>
                <a:latin typeface="Aileron Regular"/>
              </a:rPr>
              <a:t>Medium/Large Corporations</a:t>
            </a:r>
          </a:p>
          <a:p>
            <a:pPr marL="281588" indent="-140794" lvl="1">
              <a:lnSpc>
                <a:spcPts val="2984"/>
              </a:lnSpc>
              <a:buFont typeface="Arial"/>
              <a:buChar char="•"/>
            </a:pPr>
            <a:r>
              <a:rPr lang="en-US" sz="1705" spc="39">
                <a:solidFill>
                  <a:srgbClr val="FFFFFF"/>
                </a:solidFill>
                <a:latin typeface="Aileron Regular"/>
              </a:rPr>
              <a:t>Education Institutions</a:t>
            </a:r>
          </a:p>
          <a:p>
            <a:pPr marL="281588" indent="-140794" lvl="1">
              <a:lnSpc>
                <a:spcPts val="2984"/>
              </a:lnSpc>
              <a:buFont typeface="Arial"/>
              <a:buChar char="•"/>
            </a:pPr>
            <a:r>
              <a:rPr lang="en-US" sz="1705" spc="39">
                <a:solidFill>
                  <a:srgbClr val="FFFFFF"/>
                </a:solidFill>
                <a:latin typeface="Aileron Regular"/>
              </a:rPr>
              <a:t>Economic Development Organizations</a:t>
            </a:r>
          </a:p>
          <a:p>
            <a:pPr marL="281588" indent="-140794" lvl="1">
              <a:lnSpc>
                <a:spcPts val="2984"/>
              </a:lnSpc>
              <a:buFont typeface="Arial"/>
              <a:buChar char="•"/>
            </a:pPr>
            <a:r>
              <a:rPr lang="en-US" sz="1705" spc="39">
                <a:solidFill>
                  <a:srgbClr val="FFFFFF"/>
                </a:solidFill>
                <a:latin typeface="Aileron Regular"/>
              </a:rPr>
              <a:t>Workforce Development Organizations</a:t>
            </a:r>
          </a:p>
          <a:p>
            <a:pPr marL="281588" indent="-140794" lvl="1">
              <a:lnSpc>
                <a:spcPts val="2984"/>
              </a:lnSpc>
              <a:buFont typeface="Arial"/>
              <a:buChar char="•"/>
            </a:pPr>
            <a:r>
              <a:rPr lang="en-US" sz="1705" spc="39">
                <a:solidFill>
                  <a:srgbClr val="FFFFFF"/>
                </a:solidFill>
                <a:latin typeface="Aileron Regular"/>
              </a:rPr>
              <a:t>Community Development Organizations</a:t>
            </a:r>
          </a:p>
          <a:p>
            <a:pPr marL="281588" indent="-140794" lvl="1">
              <a:lnSpc>
                <a:spcPts val="2984"/>
              </a:lnSpc>
              <a:buFont typeface="Arial"/>
              <a:buChar char="•"/>
            </a:pPr>
            <a:r>
              <a:rPr lang="en-US" sz="1705" spc="39">
                <a:solidFill>
                  <a:srgbClr val="FFFFFF"/>
                </a:solidFill>
                <a:latin typeface="Aileron Regular"/>
              </a:rPr>
              <a:t>Investment Organizations – Venture, Banks</a:t>
            </a:r>
          </a:p>
          <a:p>
            <a:pPr marL="281588" indent="-140794" lvl="1">
              <a:lnSpc>
                <a:spcPts val="2984"/>
              </a:lnSpc>
              <a:buFont typeface="Arial"/>
              <a:buChar char="•"/>
            </a:pPr>
            <a:r>
              <a:rPr lang="en-US" sz="1705" spc="39">
                <a:solidFill>
                  <a:srgbClr val="FFFFFF"/>
                </a:solidFill>
                <a:latin typeface="Aileron Regular"/>
              </a:rPr>
              <a:t>Philanthropy</a:t>
            </a:r>
          </a:p>
          <a:p>
            <a:pPr marL="281588" indent="-140794" lvl="1">
              <a:lnSpc>
                <a:spcPts val="2984"/>
              </a:lnSpc>
              <a:buFont typeface="Arial"/>
              <a:buChar char="•"/>
            </a:pPr>
            <a:r>
              <a:rPr lang="en-US" sz="1705" spc="39">
                <a:solidFill>
                  <a:srgbClr val="FFFFFF"/>
                </a:solidFill>
                <a:latin typeface="Aileron Regular"/>
              </a:rPr>
              <a:t>Government – Federal, State, Local</a:t>
            </a:r>
          </a:p>
          <a:p>
            <a:pPr marL="281588" indent="-140794" lvl="1">
              <a:lnSpc>
                <a:spcPts val="2984"/>
              </a:lnSpc>
              <a:buFont typeface="Arial"/>
              <a:buChar char="•"/>
            </a:pPr>
            <a:r>
              <a:rPr lang="en-US" sz="1705" spc="39">
                <a:solidFill>
                  <a:srgbClr val="FFFFFF"/>
                </a:solidFill>
                <a:latin typeface="Aileron Regular"/>
              </a:rPr>
              <a:t>Technology Development Organizations</a:t>
            </a:r>
          </a:p>
          <a:p>
            <a:pPr marL="281588" indent="-140794" lvl="1">
              <a:lnSpc>
                <a:spcPts val="2984"/>
              </a:lnSpc>
              <a:buFont typeface="Arial"/>
              <a:buChar char="•"/>
            </a:pPr>
            <a:r>
              <a:rPr lang="en-US" sz="1705" spc="39">
                <a:solidFill>
                  <a:srgbClr val="FFFFFF"/>
                </a:solidFill>
                <a:latin typeface="Aileron Regular"/>
              </a:rPr>
              <a:t>Manufacturing Organizations – Business/Trade Groups</a:t>
            </a:r>
          </a:p>
        </p:txBody>
      </p:sp>
      <p:sp>
        <p:nvSpPr>
          <p:cNvPr name="AutoShape 5" id="5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TextBox 7" id="7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AutoShape 8" id="8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Membership Levels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809474" y="2145185"/>
            <a:ext cx="6948631" cy="6948631"/>
          </a:xfrm>
          <a:prstGeom prst="rect">
            <a:avLst/>
          </a:prstGeom>
        </p:spPr>
      </p:pic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3156548" y="2486428"/>
            <a:ext cx="6262851" cy="6262825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r="-47204" t="-43034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810066" y="3989278"/>
            <a:ext cx="6186504" cy="57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4"/>
              </a:lnSpc>
            </a:pPr>
            <a:r>
              <a:rPr lang="en-US" sz="3400" spc="125">
                <a:solidFill>
                  <a:srgbClr val="FFBD59"/>
                </a:solidFill>
                <a:latin typeface="Montserrat Classic Bold"/>
              </a:rPr>
              <a:t>Our Members Are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810066" y="2726637"/>
            <a:ext cx="2081534" cy="1120905"/>
            <a:chOff x="0" y="0"/>
            <a:chExt cx="962182" cy="518135"/>
          </a:xfrm>
        </p:grpSpPr>
        <p:sp>
          <p:nvSpPr>
            <p:cNvPr name="Freeform 19" id="19"/>
            <p:cNvSpPr/>
            <p:nvPr/>
          </p:nvSpPr>
          <p:spPr>
            <a:xfrm>
              <a:off x="0" y="0"/>
              <a:ext cx="962182" cy="518134"/>
            </a:xfrm>
            <a:custGeom>
              <a:avLst/>
              <a:gdLst/>
              <a:ahLst/>
              <a:cxnLst/>
              <a:rect r="r" b="b" t="t" l="l"/>
              <a:pathLst>
                <a:path h="518134" w="962182">
                  <a:moveTo>
                    <a:pt x="0" y="0"/>
                  </a:moveTo>
                  <a:lnTo>
                    <a:pt x="962182" y="0"/>
                  </a:lnTo>
                  <a:lnTo>
                    <a:pt x="962182" y="518134"/>
                  </a:lnTo>
                  <a:lnTo>
                    <a:pt x="0" y="518134"/>
                  </a:lnTo>
                  <a:close/>
                </a:path>
              </a:pathLst>
            </a:custGeom>
            <a:solidFill>
              <a:srgbClr val="272B53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4088566" y="2726637"/>
            <a:ext cx="2081534" cy="1120905"/>
            <a:chOff x="0" y="0"/>
            <a:chExt cx="962182" cy="518135"/>
          </a:xfrm>
        </p:grpSpPr>
        <p:sp>
          <p:nvSpPr>
            <p:cNvPr name="Freeform 21" id="21"/>
            <p:cNvSpPr/>
            <p:nvPr/>
          </p:nvSpPr>
          <p:spPr>
            <a:xfrm>
              <a:off x="0" y="0"/>
              <a:ext cx="962182" cy="518134"/>
            </a:xfrm>
            <a:custGeom>
              <a:avLst/>
              <a:gdLst/>
              <a:ahLst/>
              <a:cxnLst/>
              <a:rect r="r" b="b" t="t" l="l"/>
              <a:pathLst>
                <a:path h="518134" w="962182">
                  <a:moveTo>
                    <a:pt x="0" y="0"/>
                  </a:moveTo>
                  <a:lnTo>
                    <a:pt x="962182" y="0"/>
                  </a:lnTo>
                  <a:lnTo>
                    <a:pt x="962182" y="518134"/>
                  </a:lnTo>
                  <a:lnTo>
                    <a:pt x="0" y="518134"/>
                  </a:lnTo>
                  <a:close/>
                </a:path>
              </a:pathLst>
            </a:custGeom>
            <a:solidFill>
              <a:srgbClr val="BF1D18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6320566" y="2726637"/>
            <a:ext cx="2081534" cy="1120905"/>
            <a:chOff x="0" y="0"/>
            <a:chExt cx="962182" cy="518135"/>
          </a:xfrm>
        </p:grpSpPr>
        <p:sp>
          <p:nvSpPr>
            <p:cNvPr name="Freeform 23" id="23"/>
            <p:cNvSpPr/>
            <p:nvPr/>
          </p:nvSpPr>
          <p:spPr>
            <a:xfrm>
              <a:off x="0" y="0"/>
              <a:ext cx="962182" cy="518134"/>
            </a:xfrm>
            <a:custGeom>
              <a:avLst/>
              <a:gdLst/>
              <a:ahLst/>
              <a:cxnLst/>
              <a:rect r="r" b="b" t="t" l="l"/>
              <a:pathLst>
                <a:path h="518134" w="962182">
                  <a:moveTo>
                    <a:pt x="0" y="0"/>
                  </a:moveTo>
                  <a:lnTo>
                    <a:pt x="962182" y="0"/>
                  </a:lnTo>
                  <a:lnTo>
                    <a:pt x="962182" y="518134"/>
                  </a:lnTo>
                  <a:lnTo>
                    <a:pt x="0" y="518134"/>
                  </a:lnTo>
                  <a:close/>
                </a:path>
              </a:pathLst>
            </a:custGeom>
            <a:solidFill>
              <a:srgbClr val="FFBD59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8599066" y="2726637"/>
            <a:ext cx="2081534" cy="1120905"/>
            <a:chOff x="0" y="0"/>
            <a:chExt cx="962182" cy="518135"/>
          </a:xfrm>
        </p:grpSpPr>
        <p:sp>
          <p:nvSpPr>
            <p:cNvPr name="Freeform 25" id="25"/>
            <p:cNvSpPr/>
            <p:nvPr/>
          </p:nvSpPr>
          <p:spPr>
            <a:xfrm>
              <a:off x="0" y="0"/>
              <a:ext cx="962182" cy="518134"/>
            </a:xfrm>
            <a:custGeom>
              <a:avLst/>
              <a:gdLst/>
              <a:ahLst/>
              <a:cxnLst/>
              <a:rect r="r" b="b" t="t" l="l"/>
              <a:pathLst>
                <a:path h="518134" w="962182">
                  <a:moveTo>
                    <a:pt x="0" y="0"/>
                  </a:moveTo>
                  <a:lnTo>
                    <a:pt x="962182" y="0"/>
                  </a:lnTo>
                  <a:lnTo>
                    <a:pt x="962182" y="518134"/>
                  </a:lnTo>
                  <a:lnTo>
                    <a:pt x="0" y="518134"/>
                  </a:lnTo>
                  <a:close/>
                </a:path>
              </a:pathLst>
            </a:custGeom>
            <a:solidFill>
              <a:srgbClr val="11A4E4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2050066" y="3115893"/>
            <a:ext cx="6186504" cy="313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83"/>
              </a:lnSpc>
            </a:pPr>
            <a:r>
              <a:rPr lang="en-US" sz="1899" spc="70">
                <a:solidFill>
                  <a:srgbClr val="FEFEFE"/>
                </a:solidFill>
                <a:latin typeface="Montserrat Classic Bold"/>
              </a:rPr>
              <a:t>Shareholder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494097" y="3115893"/>
            <a:ext cx="6186504" cy="313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83"/>
              </a:lnSpc>
            </a:pPr>
            <a:r>
              <a:rPr lang="en-US" sz="1899" spc="70">
                <a:solidFill>
                  <a:srgbClr val="FEFEFE"/>
                </a:solidFill>
                <a:latin typeface="Montserrat Classic"/>
              </a:rPr>
              <a:t>Member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268081" y="3062934"/>
            <a:ext cx="6186504" cy="486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9"/>
              </a:lnSpc>
            </a:pPr>
            <a:r>
              <a:rPr lang="en-US" sz="1899" spc="70">
                <a:solidFill>
                  <a:srgbClr val="FEFEFE"/>
                </a:solidFill>
                <a:latin typeface="Montserrat Classic Bold"/>
              </a:rPr>
              <a:t>Service</a:t>
            </a:r>
          </a:p>
          <a:p>
            <a:pPr algn="ctr">
              <a:lnSpc>
                <a:spcPts val="1899"/>
              </a:lnSpc>
            </a:pPr>
            <a:r>
              <a:rPr lang="en-US" sz="1899" spc="70">
                <a:solidFill>
                  <a:srgbClr val="FEFEFE"/>
                </a:solidFill>
                <a:latin typeface="Montserrat Classic Bold"/>
              </a:rPr>
              <a:t>Provider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077197" y="3115893"/>
            <a:ext cx="6186504" cy="313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83"/>
              </a:lnSpc>
            </a:pPr>
            <a:r>
              <a:rPr lang="en-US" sz="1899" spc="70">
                <a:solidFill>
                  <a:srgbClr val="FEFEFE"/>
                </a:solidFill>
                <a:latin typeface="Montserrat Classic Bold"/>
              </a:rPr>
              <a:t>Sponsor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TextBox 6" id="6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Our Team</a:t>
            </a:r>
          </a:p>
        </p:txBody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r="0" t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520272" y="1803646"/>
            <a:ext cx="3243586" cy="3597949"/>
            <a:chOff x="0" y="0"/>
            <a:chExt cx="4324782" cy="4797265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4327099"/>
              <a:ext cx="4324782" cy="4701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59"/>
                </a:lnSpc>
              </a:pPr>
              <a:r>
                <a:rPr lang="en-US" sz="1862" spc="42">
                  <a:solidFill>
                    <a:srgbClr val="FFFFFF"/>
                  </a:solidFill>
                  <a:latin typeface="Aileron Regular"/>
                </a:rPr>
                <a:t>Director</a:t>
              </a:r>
            </a:p>
          </p:txBody>
        </p:sp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214048" y="0"/>
              <a:ext cx="3896685" cy="3896685"/>
            </a:xfrm>
            <a:prstGeom prst="rect">
              <a:avLst/>
            </a:prstGeom>
          </p:spPr>
        </p:pic>
        <p:grpSp>
          <p:nvGrpSpPr>
            <p:cNvPr name="Group 16" id="16"/>
            <p:cNvGrpSpPr>
              <a:grpSpLocks noChangeAspect="true"/>
            </p:cNvGrpSpPr>
            <p:nvPr/>
          </p:nvGrpSpPr>
          <p:grpSpPr>
            <a:xfrm rot="0">
              <a:off x="406336" y="191364"/>
              <a:ext cx="3512110" cy="3512096"/>
              <a:chOff x="0" y="0"/>
              <a:chExt cx="6350000" cy="6349975"/>
            </a:xfrm>
          </p:grpSpPr>
          <p:sp>
            <p:nvSpPr>
              <p:cNvPr name="Freeform 17" id="1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196" r="-2196" t="0" b="0"/>
                </a:stretch>
              </a:blipFill>
            </p:spPr>
          </p:sp>
        </p:grpSp>
        <p:sp>
          <p:nvSpPr>
            <p:cNvPr name="TextBox 18" id="18"/>
            <p:cNvSpPr txBox="true"/>
            <p:nvPr/>
          </p:nvSpPr>
          <p:spPr>
            <a:xfrm rot="0">
              <a:off x="0" y="3859335"/>
              <a:ext cx="4324782" cy="6404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5"/>
                </a:lnSpc>
              </a:pPr>
              <a:r>
                <a:rPr lang="en-US" sz="2878" spc="106">
                  <a:solidFill>
                    <a:srgbClr val="FFBD59"/>
                  </a:solidFill>
                  <a:latin typeface="Montserrat Classic Bold"/>
                </a:rPr>
                <a:t>N. Scott Phillips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759091" y="1708396"/>
            <a:ext cx="3243586" cy="3597949"/>
            <a:chOff x="0" y="0"/>
            <a:chExt cx="4324782" cy="4797265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4327099"/>
              <a:ext cx="4324782" cy="4701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59"/>
                </a:lnSpc>
              </a:pPr>
              <a:r>
                <a:rPr lang="en-US" sz="1862" spc="42">
                  <a:solidFill>
                    <a:srgbClr val="FFFFFF"/>
                  </a:solidFill>
                  <a:latin typeface="Aileron Regular"/>
                </a:rPr>
                <a:t>Strategy Consultant</a:t>
              </a:r>
            </a:p>
          </p:txBody>
        </p:sp>
        <p:pic>
          <p:nvPicPr>
            <p:cNvPr name="Picture 21" id="21"/>
            <p:cNvPicPr>
              <a:picLocks noChangeAspect="true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214048" y="0"/>
              <a:ext cx="3896685" cy="3896685"/>
            </a:xfrm>
            <a:prstGeom prst="rect">
              <a:avLst/>
            </a:prstGeom>
          </p:spPr>
        </p:pic>
        <p:grpSp>
          <p:nvGrpSpPr>
            <p:cNvPr name="Group 22" id="22"/>
            <p:cNvGrpSpPr>
              <a:grpSpLocks noChangeAspect="true"/>
            </p:cNvGrpSpPr>
            <p:nvPr/>
          </p:nvGrpSpPr>
          <p:grpSpPr>
            <a:xfrm rot="0">
              <a:off x="406336" y="191364"/>
              <a:ext cx="3512110" cy="3512096"/>
              <a:chOff x="0" y="0"/>
              <a:chExt cx="6350000" cy="6349975"/>
            </a:xfrm>
          </p:grpSpPr>
          <p:sp>
            <p:nvSpPr>
              <p:cNvPr name="Freeform 23" id="2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0" r="0" t="-12749" b="-37204"/>
                </a:stretch>
              </a:blipFill>
            </p:spPr>
          </p:sp>
        </p:grpSp>
        <p:sp>
          <p:nvSpPr>
            <p:cNvPr name="TextBox 24" id="24"/>
            <p:cNvSpPr txBox="true"/>
            <p:nvPr/>
          </p:nvSpPr>
          <p:spPr>
            <a:xfrm rot="0">
              <a:off x="0" y="3859335"/>
              <a:ext cx="4324782" cy="6404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5"/>
                </a:lnSpc>
              </a:pPr>
              <a:r>
                <a:rPr lang="en-US" sz="2878" spc="106">
                  <a:solidFill>
                    <a:srgbClr val="FFBD59"/>
                  </a:solidFill>
                  <a:latin typeface="Montserrat Classic Bold"/>
                </a:rPr>
                <a:t>Mark Lawrence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1997910" y="1708396"/>
            <a:ext cx="3243586" cy="3597949"/>
            <a:chOff x="0" y="0"/>
            <a:chExt cx="4324782" cy="4797265"/>
          </a:xfrm>
        </p:grpSpPr>
        <p:sp>
          <p:nvSpPr>
            <p:cNvPr name="TextBox 26" id="26"/>
            <p:cNvSpPr txBox="true"/>
            <p:nvPr/>
          </p:nvSpPr>
          <p:spPr>
            <a:xfrm rot="0">
              <a:off x="0" y="4327099"/>
              <a:ext cx="4324782" cy="4701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59"/>
                </a:lnSpc>
              </a:pPr>
              <a:r>
                <a:rPr lang="en-US" sz="1862" spc="42">
                  <a:solidFill>
                    <a:srgbClr val="FFFFFF"/>
                  </a:solidFill>
                  <a:latin typeface="Aileron Regular"/>
                </a:rPr>
                <a:t>Strategic Advisor</a:t>
              </a:r>
            </a:p>
          </p:txBody>
        </p:sp>
        <p:pic>
          <p:nvPicPr>
            <p:cNvPr name="Picture 27" id="27"/>
            <p:cNvPicPr>
              <a:picLocks noChangeAspect="true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214048" y="0"/>
              <a:ext cx="3896685" cy="3896685"/>
            </a:xfrm>
            <a:prstGeom prst="rect">
              <a:avLst/>
            </a:prstGeom>
          </p:spPr>
        </p:pic>
        <p:grpSp>
          <p:nvGrpSpPr>
            <p:cNvPr name="Group 28" id="28"/>
            <p:cNvGrpSpPr>
              <a:grpSpLocks noChangeAspect="true"/>
            </p:cNvGrpSpPr>
            <p:nvPr/>
          </p:nvGrpSpPr>
          <p:grpSpPr>
            <a:xfrm rot="0">
              <a:off x="406336" y="191364"/>
              <a:ext cx="3512110" cy="3512096"/>
              <a:chOff x="0" y="0"/>
              <a:chExt cx="6350000" cy="6349975"/>
            </a:xfrm>
          </p:grpSpPr>
          <p:sp>
            <p:nvSpPr>
              <p:cNvPr name="Freeform 29" id="29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24976" r="-50722" t="-17169" b="0"/>
                </a:stretch>
              </a:blipFill>
            </p:spPr>
          </p:sp>
        </p:grpSp>
        <p:sp>
          <p:nvSpPr>
            <p:cNvPr name="TextBox 30" id="30"/>
            <p:cNvSpPr txBox="true"/>
            <p:nvPr/>
          </p:nvSpPr>
          <p:spPr>
            <a:xfrm rot="0">
              <a:off x="0" y="3859335"/>
              <a:ext cx="4324782" cy="6404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5"/>
                </a:lnSpc>
              </a:pPr>
              <a:r>
                <a:rPr lang="en-US" sz="2878" spc="106">
                  <a:solidFill>
                    <a:srgbClr val="FFBD59"/>
                  </a:solidFill>
                  <a:latin typeface="Montserrat Classic Bold"/>
                </a:rPr>
                <a:t>Josh Barnes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6678198" y="5495867"/>
            <a:ext cx="5263616" cy="3597949"/>
            <a:chOff x="0" y="0"/>
            <a:chExt cx="7018155" cy="4797265"/>
          </a:xfrm>
        </p:grpSpPr>
        <p:sp>
          <p:nvSpPr>
            <p:cNvPr name="TextBox 32" id="32"/>
            <p:cNvSpPr txBox="true"/>
            <p:nvPr/>
          </p:nvSpPr>
          <p:spPr>
            <a:xfrm rot="0">
              <a:off x="1346686" y="4327099"/>
              <a:ext cx="4324782" cy="4701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59"/>
                </a:lnSpc>
              </a:pPr>
              <a:r>
                <a:rPr lang="en-US" sz="1862" spc="42">
                  <a:solidFill>
                    <a:srgbClr val="FFFFFF"/>
                  </a:solidFill>
                  <a:latin typeface="Aileron Regular"/>
                </a:rPr>
                <a:t>Business Consultant</a:t>
              </a:r>
            </a:p>
          </p:txBody>
        </p:sp>
        <p:pic>
          <p:nvPicPr>
            <p:cNvPr name="Picture 33" id="33"/>
            <p:cNvPicPr>
              <a:picLocks noChangeAspect="true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1560735" y="0"/>
              <a:ext cx="3896685" cy="3896685"/>
            </a:xfrm>
            <a:prstGeom prst="rect">
              <a:avLst/>
            </a:prstGeom>
          </p:spPr>
        </p:pic>
        <p:grpSp>
          <p:nvGrpSpPr>
            <p:cNvPr name="Group 34" id="34"/>
            <p:cNvGrpSpPr>
              <a:grpSpLocks noChangeAspect="true"/>
            </p:cNvGrpSpPr>
            <p:nvPr/>
          </p:nvGrpSpPr>
          <p:grpSpPr>
            <a:xfrm rot="0">
              <a:off x="1753022" y="191364"/>
              <a:ext cx="3512110" cy="3512096"/>
              <a:chOff x="0" y="0"/>
              <a:chExt cx="6350000" cy="6349975"/>
            </a:xfrm>
          </p:grpSpPr>
          <p:sp>
            <p:nvSpPr>
              <p:cNvPr name="Freeform 35" id="35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0" r="0" t="-3783" b="-63088"/>
                </a:stretch>
              </a:blipFill>
            </p:spPr>
          </p:sp>
        </p:grpSp>
        <p:sp>
          <p:nvSpPr>
            <p:cNvPr name="TextBox 36" id="36"/>
            <p:cNvSpPr txBox="true"/>
            <p:nvPr/>
          </p:nvSpPr>
          <p:spPr>
            <a:xfrm rot="0">
              <a:off x="0" y="3839535"/>
              <a:ext cx="7018155" cy="6404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5"/>
                </a:lnSpc>
              </a:pPr>
              <a:r>
                <a:rPr lang="en-US" sz="2878" spc="106">
                  <a:solidFill>
                    <a:srgbClr val="FFBD59"/>
                  </a:solidFill>
                  <a:latin typeface="Montserrat Classic Bold"/>
                </a:rPr>
                <a:t>Allan Hirsh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3046503" y="5495867"/>
            <a:ext cx="4137546" cy="3597949"/>
            <a:chOff x="0" y="0"/>
            <a:chExt cx="5516729" cy="4797265"/>
          </a:xfrm>
        </p:grpSpPr>
        <p:sp>
          <p:nvSpPr>
            <p:cNvPr name="TextBox 38" id="38"/>
            <p:cNvSpPr txBox="true"/>
            <p:nvPr/>
          </p:nvSpPr>
          <p:spPr>
            <a:xfrm rot="0">
              <a:off x="595973" y="4327099"/>
              <a:ext cx="4324782" cy="4701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59"/>
                </a:lnSpc>
              </a:pPr>
              <a:r>
                <a:rPr lang="en-US" sz="1862" spc="42">
                  <a:solidFill>
                    <a:srgbClr val="FFFFFF"/>
                  </a:solidFill>
                  <a:latin typeface="Aileron Regular"/>
                </a:rPr>
                <a:t>Business Consultant</a:t>
              </a:r>
            </a:p>
          </p:txBody>
        </p:sp>
        <p:pic>
          <p:nvPicPr>
            <p:cNvPr name="Picture 39" id="39"/>
            <p:cNvPicPr>
              <a:picLocks noChangeAspect="true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810022" y="0"/>
              <a:ext cx="3896685" cy="3896685"/>
            </a:xfrm>
            <a:prstGeom prst="rect">
              <a:avLst/>
            </a:prstGeom>
          </p:spPr>
        </p:pic>
        <p:grpSp>
          <p:nvGrpSpPr>
            <p:cNvPr name="Group 40" id="40"/>
            <p:cNvGrpSpPr>
              <a:grpSpLocks noChangeAspect="true"/>
            </p:cNvGrpSpPr>
            <p:nvPr/>
          </p:nvGrpSpPr>
          <p:grpSpPr>
            <a:xfrm rot="0">
              <a:off x="1002309" y="191364"/>
              <a:ext cx="3512110" cy="3512096"/>
              <a:chOff x="0" y="0"/>
              <a:chExt cx="6350000" cy="6349975"/>
            </a:xfrm>
          </p:grpSpPr>
          <p:sp>
            <p:nvSpPr>
              <p:cNvPr name="Freeform 41" id="41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7399" r="-7399" t="0" b="0"/>
                </a:stretch>
              </a:blipFill>
            </p:spPr>
          </p:sp>
        </p:grpSp>
        <p:sp>
          <p:nvSpPr>
            <p:cNvPr name="TextBox 42" id="42"/>
            <p:cNvSpPr txBox="true"/>
            <p:nvPr/>
          </p:nvSpPr>
          <p:spPr>
            <a:xfrm rot="0">
              <a:off x="0" y="3781893"/>
              <a:ext cx="5516729" cy="6404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5"/>
                </a:lnSpc>
              </a:pPr>
              <a:r>
                <a:rPr lang="en-US" sz="2878" spc="106">
                  <a:solidFill>
                    <a:srgbClr val="FFBD59"/>
                  </a:solidFill>
                  <a:latin typeface="Montserrat Classic Bold"/>
                </a:rPr>
                <a:t>Anthony Robinson</a:t>
              </a: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11997910" y="5495867"/>
            <a:ext cx="3243586" cy="3597949"/>
            <a:chOff x="0" y="0"/>
            <a:chExt cx="4324782" cy="4797265"/>
          </a:xfrm>
        </p:grpSpPr>
        <p:sp>
          <p:nvSpPr>
            <p:cNvPr name="TextBox 44" id="44"/>
            <p:cNvSpPr txBox="true"/>
            <p:nvPr/>
          </p:nvSpPr>
          <p:spPr>
            <a:xfrm rot="0">
              <a:off x="0" y="4327099"/>
              <a:ext cx="4324782" cy="4701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59"/>
                </a:lnSpc>
              </a:pPr>
              <a:r>
                <a:rPr lang="en-US" sz="1862" spc="42">
                  <a:solidFill>
                    <a:srgbClr val="FFFFFF"/>
                  </a:solidFill>
                  <a:latin typeface="Aileron Regular"/>
                </a:rPr>
                <a:t>Project Administrator</a:t>
              </a:r>
            </a:p>
          </p:txBody>
        </p:sp>
        <p:pic>
          <p:nvPicPr>
            <p:cNvPr name="Picture 45" id="45"/>
            <p:cNvPicPr>
              <a:picLocks noChangeAspect="true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214048" y="0"/>
              <a:ext cx="3896685" cy="3896685"/>
            </a:xfrm>
            <a:prstGeom prst="rect">
              <a:avLst/>
            </a:prstGeom>
          </p:spPr>
        </p:pic>
        <p:grpSp>
          <p:nvGrpSpPr>
            <p:cNvPr name="Group 46" id="46"/>
            <p:cNvGrpSpPr>
              <a:grpSpLocks noChangeAspect="true"/>
            </p:cNvGrpSpPr>
            <p:nvPr/>
          </p:nvGrpSpPr>
          <p:grpSpPr>
            <a:xfrm rot="0">
              <a:off x="406336" y="191364"/>
              <a:ext cx="3512110" cy="3512096"/>
              <a:chOff x="0" y="0"/>
              <a:chExt cx="6350000" cy="6349975"/>
            </a:xfrm>
          </p:grpSpPr>
          <p:sp>
            <p:nvSpPr>
              <p:cNvPr name="Freeform 47" id="4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7399" r="-7399" t="0" b="0"/>
                </a:stretch>
              </a:blipFill>
            </p:spPr>
          </p:sp>
        </p:grpSp>
        <p:sp>
          <p:nvSpPr>
            <p:cNvPr name="TextBox 48" id="48"/>
            <p:cNvSpPr txBox="true"/>
            <p:nvPr/>
          </p:nvSpPr>
          <p:spPr>
            <a:xfrm rot="0">
              <a:off x="0" y="3859335"/>
              <a:ext cx="4324782" cy="6404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5"/>
                </a:lnSpc>
              </a:pPr>
              <a:r>
                <a:rPr lang="en-US" sz="2878" spc="106">
                  <a:solidFill>
                    <a:srgbClr val="FFBD59"/>
                  </a:solidFill>
                  <a:latin typeface="Montserrat Classic Bold"/>
                </a:rPr>
                <a:t>Christine Plater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06490" y="2086631"/>
            <a:ext cx="6887485" cy="6887485"/>
          </a:xfrm>
          <a:prstGeom prst="rect">
            <a:avLst/>
          </a:prstGeom>
        </p:spPr>
      </p:pic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250510" y="2424872"/>
            <a:ext cx="6207739" cy="6207715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r="0" t="-40470" b="-76039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486014" y="782653"/>
            <a:ext cx="9182365" cy="863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Guest Panelist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144000" y="4766120"/>
            <a:ext cx="8553900" cy="585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3"/>
              </a:lnSpc>
            </a:pPr>
            <a:r>
              <a:rPr lang="en-US" sz="3916" spc="19">
                <a:solidFill>
                  <a:srgbClr val="FFFFFF"/>
                </a:solidFill>
                <a:latin typeface="Aileron Heavy Bold"/>
              </a:rPr>
              <a:t>ALICIA WILSON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811894" y="5342511"/>
            <a:ext cx="5218113" cy="1227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3"/>
              </a:lnSpc>
            </a:pPr>
            <a:r>
              <a:rPr lang="en-US" sz="2611" spc="26">
                <a:solidFill>
                  <a:srgbClr val="FFFFFF"/>
                </a:solidFill>
                <a:latin typeface="Aileron Regular Italics"/>
              </a:rPr>
              <a:t>Vice President for Economic Development at Johns Hopkins University and Health Systems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DAEW3RMc3Sg</dc:identifier>
  <dcterms:modified xsi:type="dcterms:W3CDTF">2011-08-01T06:04:30Z</dcterms:modified>
  <cp:revision>1</cp:revision>
  <dc:title>MiHub Monday Slides | Feb 22, 2021</dc:title>
</cp:coreProperties>
</file>